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9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9" r:id="rId34"/>
    <p:sldId id="288" r:id="rId35"/>
    <p:sldId id="287" r:id="rId36"/>
  </p:sldIdLst>
  <p:sldSz cx="9144000" cy="5143500" type="screen16x9"/>
  <p:notesSz cx="6858000" cy="9144000"/>
  <p:embeddedFontLst>
    <p:embeddedFont>
      <p:font typeface="Bugaki" panose="020B0604020202020204" charset="0"/>
      <p:regular r:id="rId38"/>
    </p:embeddedFont>
    <p:embeddedFont>
      <p:font typeface="Calibri" panose="020F0502020204030204" pitchFamily="34" charset="0"/>
      <p:regular r:id="rId39"/>
      <p:bold r:id="rId40"/>
      <p:italic r:id="rId41"/>
      <p:boldItalic r:id="rId42"/>
    </p:embeddedFont>
    <p:embeddedFont>
      <p:font typeface="Funtastic" panose="020B0604020202020204" charset="0"/>
      <p:regular r:id="rId43"/>
    </p:embeddedFont>
    <p:embeddedFont>
      <p:font typeface="Inters" panose="02000503040000020002" charset="0"/>
      <p:regular r:id="rId44"/>
    </p:embeddedFont>
    <p:embeddedFont>
      <p:font typeface="Open Sans" panose="020B0606030504020204" pitchFamily="34" charset="0"/>
      <p:regular r:id="rId45"/>
      <p:bold r:id="rId46"/>
      <p:italic r:id="rId47"/>
      <p:boldItalic r:id="rId48"/>
    </p:embeddedFont>
    <p:embeddedFont>
      <p:font typeface="Open Sans Bold" panose="020B0806030504020204" pitchFamily="34" charset="0"/>
      <p:regular r:id="rId49"/>
      <p:bold r:id="rId50"/>
    </p:embeddedFont>
    <p:embeddedFont>
      <p:font typeface="Open Sans Bold Italics" panose="020B0604020202020204" charset="0"/>
      <p:regular r:id="rId51"/>
    </p:embeddedFont>
    <p:embeddedFont>
      <p:font typeface="Open Sans Extra Bold" panose="020B0604020202020204" charset="0"/>
      <p:regular r:id="rId52"/>
    </p:embeddedFont>
    <p:embeddedFont>
      <p:font typeface="Segoe UI" panose="020B0502040204020203" pitchFamily="34" charset="0"/>
      <p:regular r:id="rId53"/>
      <p:bold r:id="rId54"/>
      <p:italic r:id="rId55"/>
      <p:boldItalic r:id="rId56"/>
    </p:embeddedFont>
    <p:embeddedFont>
      <p:font typeface="Segoe UI Semibold" panose="020B0702040204020203" pitchFamily="34" charset="0"/>
      <p:bold r:id="rId57"/>
      <p:boldItalic r:id="rId58"/>
    </p:embeddedFont>
  </p:embeddedFontLst>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4238" autoAdjust="0"/>
  </p:normalViewPr>
  <p:slideViewPr>
    <p:cSldViewPr>
      <p:cViewPr varScale="1">
        <p:scale>
          <a:sx n="90" d="100"/>
          <a:sy n="90" d="100"/>
        </p:scale>
        <p:origin x="4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E98C4-9BA1-490C-BCAE-AC0F448164FA}" type="datetimeFigureOut">
              <a:rPr lang="en-ID" smtClean="0"/>
              <a:t>19/12/2022</a:t>
            </a:fld>
            <a:endParaRPr lang="en-ID"/>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0FC69-8EE9-47C2-B64C-BAE74D67B5D4}" type="slidenum">
              <a:rPr lang="en-ID" smtClean="0"/>
              <a:t>‹#›</a:t>
            </a:fld>
            <a:endParaRPr lang="en-ID"/>
          </a:p>
        </p:txBody>
      </p:sp>
    </p:spTree>
    <p:extLst>
      <p:ext uri="{BB962C8B-B14F-4D97-AF65-F5344CB8AC3E}">
        <p14:creationId xmlns:p14="http://schemas.microsoft.com/office/powerpoint/2010/main" val="3255361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a:t>
            </a:fld>
            <a:endParaRPr lang="en-ID"/>
          </a:p>
        </p:txBody>
      </p:sp>
    </p:spTree>
    <p:extLst>
      <p:ext uri="{BB962C8B-B14F-4D97-AF65-F5344CB8AC3E}">
        <p14:creationId xmlns:p14="http://schemas.microsoft.com/office/powerpoint/2010/main" val="1683854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10</a:t>
            </a:fld>
            <a:endParaRPr lang="en-ID"/>
          </a:p>
        </p:txBody>
      </p:sp>
    </p:spTree>
    <p:extLst>
      <p:ext uri="{BB962C8B-B14F-4D97-AF65-F5344CB8AC3E}">
        <p14:creationId xmlns:p14="http://schemas.microsoft.com/office/powerpoint/2010/main" val="2332562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11</a:t>
            </a:fld>
            <a:endParaRPr lang="en-ID"/>
          </a:p>
        </p:txBody>
      </p:sp>
    </p:spTree>
    <p:extLst>
      <p:ext uri="{BB962C8B-B14F-4D97-AF65-F5344CB8AC3E}">
        <p14:creationId xmlns:p14="http://schemas.microsoft.com/office/powerpoint/2010/main" val="3918387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12</a:t>
            </a:fld>
            <a:endParaRPr lang="en-ID"/>
          </a:p>
        </p:txBody>
      </p:sp>
    </p:spTree>
    <p:extLst>
      <p:ext uri="{BB962C8B-B14F-4D97-AF65-F5344CB8AC3E}">
        <p14:creationId xmlns:p14="http://schemas.microsoft.com/office/powerpoint/2010/main" val="3922679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13</a:t>
            </a:fld>
            <a:endParaRPr lang="en-ID"/>
          </a:p>
        </p:txBody>
      </p:sp>
    </p:spTree>
    <p:extLst>
      <p:ext uri="{BB962C8B-B14F-4D97-AF65-F5344CB8AC3E}">
        <p14:creationId xmlns:p14="http://schemas.microsoft.com/office/powerpoint/2010/main" val="3662398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14</a:t>
            </a:fld>
            <a:endParaRPr lang="en-ID"/>
          </a:p>
        </p:txBody>
      </p:sp>
    </p:spTree>
    <p:extLst>
      <p:ext uri="{BB962C8B-B14F-4D97-AF65-F5344CB8AC3E}">
        <p14:creationId xmlns:p14="http://schemas.microsoft.com/office/powerpoint/2010/main" val="46604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15</a:t>
            </a:fld>
            <a:endParaRPr lang="en-ID"/>
          </a:p>
        </p:txBody>
      </p:sp>
    </p:spTree>
    <p:extLst>
      <p:ext uri="{BB962C8B-B14F-4D97-AF65-F5344CB8AC3E}">
        <p14:creationId xmlns:p14="http://schemas.microsoft.com/office/powerpoint/2010/main" val="3079638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16</a:t>
            </a:fld>
            <a:endParaRPr lang="en-ID"/>
          </a:p>
        </p:txBody>
      </p:sp>
    </p:spTree>
    <p:extLst>
      <p:ext uri="{BB962C8B-B14F-4D97-AF65-F5344CB8AC3E}">
        <p14:creationId xmlns:p14="http://schemas.microsoft.com/office/powerpoint/2010/main" val="2417561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17</a:t>
            </a:fld>
            <a:endParaRPr lang="en-ID"/>
          </a:p>
        </p:txBody>
      </p:sp>
    </p:spTree>
    <p:extLst>
      <p:ext uri="{BB962C8B-B14F-4D97-AF65-F5344CB8AC3E}">
        <p14:creationId xmlns:p14="http://schemas.microsoft.com/office/powerpoint/2010/main" val="1621599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18</a:t>
            </a:fld>
            <a:endParaRPr lang="en-ID"/>
          </a:p>
        </p:txBody>
      </p:sp>
    </p:spTree>
    <p:extLst>
      <p:ext uri="{BB962C8B-B14F-4D97-AF65-F5344CB8AC3E}">
        <p14:creationId xmlns:p14="http://schemas.microsoft.com/office/powerpoint/2010/main" val="2199735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19</a:t>
            </a:fld>
            <a:endParaRPr lang="en-ID"/>
          </a:p>
        </p:txBody>
      </p:sp>
    </p:spTree>
    <p:extLst>
      <p:ext uri="{BB962C8B-B14F-4D97-AF65-F5344CB8AC3E}">
        <p14:creationId xmlns:p14="http://schemas.microsoft.com/office/powerpoint/2010/main" val="399780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a:t>
            </a:fld>
            <a:endParaRPr lang="en-ID"/>
          </a:p>
        </p:txBody>
      </p:sp>
    </p:spTree>
    <p:extLst>
      <p:ext uri="{BB962C8B-B14F-4D97-AF65-F5344CB8AC3E}">
        <p14:creationId xmlns:p14="http://schemas.microsoft.com/office/powerpoint/2010/main" val="541726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20</a:t>
            </a:fld>
            <a:endParaRPr lang="en-ID"/>
          </a:p>
        </p:txBody>
      </p:sp>
    </p:spTree>
    <p:extLst>
      <p:ext uri="{BB962C8B-B14F-4D97-AF65-F5344CB8AC3E}">
        <p14:creationId xmlns:p14="http://schemas.microsoft.com/office/powerpoint/2010/main" val="347654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21</a:t>
            </a:fld>
            <a:endParaRPr lang="en-ID"/>
          </a:p>
        </p:txBody>
      </p:sp>
    </p:spTree>
    <p:extLst>
      <p:ext uri="{BB962C8B-B14F-4D97-AF65-F5344CB8AC3E}">
        <p14:creationId xmlns:p14="http://schemas.microsoft.com/office/powerpoint/2010/main" val="578628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22</a:t>
            </a:fld>
            <a:endParaRPr lang="en-ID"/>
          </a:p>
        </p:txBody>
      </p:sp>
    </p:spTree>
    <p:extLst>
      <p:ext uri="{BB962C8B-B14F-4D97-AF65-F5344CB8AC3E}">
        <p14:creationId xmlns:p14="http://schemas.microsoft.com/office/powerpoint/2010/main" val="2256292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23</a:t>
            </a:fld>
            <a:endParaRPr lang="en-ID"/>
          </a:p>
        </p:txBody>
      </p:sp>
    </p:spTree>
    <p:extLst>
      <p:ext uri="{BB962C8B-B14F-4D97-AF65-F5344CB8AC3E}">
        <p14:creationId xmlns:p14="http://schemas.microsoft.com/office/powerpoint/2010/main" val="1990366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24</a:t>
            </a:fld>
            <a:endParaRPr lang="en-ID"/>
          </a:p>
        </p:txBody>
      </p:sp>
    </p:spTree>
    <p:extLst>
      <p:ext uri="{BB962C8B-B14F-4D97-AF65-F5344CB8AC3E}">
        <p14:creationId xmlns:p14="http://schemas.microsoft.com/office/powerpoint/2010/main" val="3476912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25</a:t>
            </a:fld>
            <a:endParaRPr lang="en-ID"/>
          </a:p>
        </p:txBody>
      </p:sp>
    </p:spTree>
    <p:extLst>
      <p:ext uri="{BB962C8B-B14F-4D97-AF65-F5344CB8AC3E}">
        <p14:creationId xmlns:p14="http://schemas.microsoft.com/office/powerpoint/2010/main" val="1214530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26</a:t>
            </a:fld>
            <a:endParaRPr lang="en-ID"/>
          </a:p>
        </p:txBody>
      </p:sp>
    </p:spTree>
    <p:extLst>
      <p:ext uri="{BB962C8B-B14F-4D97-AF65-F5344CB8AC3E}">
        <p14:creationId xmlns:p14="http://schemas.microsoft.com/office/powerpoint/2010/main" val="3528596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27</a:t>
            </a:fld>
            <a:endParaRPr lang="en-ID"/>
          </a:p>
        </p:txBody>
      </p:sp>
    </p:spTree>
    <p:extLst>
      <p:ext uri="{BB962C8B-B14F-4D97-AF65-F5344CB8AC3E}">
        <p14:creationId xmlns:p14="http://schemas.microsoft.com/office/powerpoint/2010/main" val="3188140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28</a:t>
            </a:fld>
            <a:endParaRPr lang="en-ID"/>
          </a:p>
        </p:txBody>
      </p:sp>
    </p:spTree>
    <p:extLst>
      <p:ext uri="{BB962C8B-B14F-4D97-AF65-F5344CB8AC3E}">
        <p14:creationId xmlns:p14="http://schemas.microsoft.com/office/powerpoint/2010/main" val="128318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29</a:t>
            </a:fld>
            <a:endParaRPr lang="en-ID"/>
          </a:p>
        </p:txBody>
      </p:sp>
    </p:spTree>
    <p:extLst>
      <p:ext uri="{BB962C8B-B14F-4D97-AF65-F5344CB8AC3E}">
        <p14:creationId xmlns:p14="http://schemas.microsoft.com/office/powerpoint/2010/main" val="879220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3</a:t>
            </a:fld>
            <a:endParaRPr lang="en-ID"/>
          </a:p>
        </p:txBody>
      </p:sp>
    </p:spTree>
    <p:extLst>
      <p:ext uri="{BB962C8B-B14F-4D97-AF65-F5344CB8AC3E}">
        <p14:creationId xmlns:p14="http://schemas.microsoft.com/office/powerpoint/2010/main" val="1204087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30</a:t>
            </a:fld>
            <a:endParaRPr lang="en-ID"/>
          </a:p>
        </p:txBody>
      </p:sp>
    </p:spTree>
    <p:extLst>
      <p:ext uri="{BB962C8B-B14F-4D97-AF65-F5344CB8AC3E}">
        <p14:creationId xmlns:p14="http://schemas.microsoft.com/office/powerpoint/2010/main" val="2923876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31</a:t>
            </a:fld>
            <a:endParaRPr lang="en-ID"/>
          </a:p>
        </p:txBody>
      </p:sp>
    </p:spTree>
    <p:extLst>
      <p:ext uri="{BB962C8B-B14F-4D97-AF65-F5344CB8AC3E}">
        <p14:creationId xmlns:p14="http://schemas.microsoft.com/office/powerpoint/2010/main" val="3234290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32</a:t>
            </a:fld>
            <a:endParaRPr lang="en-ID"/>
          </a:p>
        </p:txBody>
      </p:sp>
    </p:spTree>
    <p:extLst>
      <p:ext uri="{BB962C8B-B14F-4D97-AF65-F5344CB8AC3E}">
        <p14:creationId xmlns:p14="http://schemas.microsoft.com/office/powerpoint/2010/main" val="726176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33</a:t>
            </a:fld>
            <a:endParaRPr lang="en-ID"/>
          </a:p>
        </p:txBody>
      </p:sp>
    </p:spTree>
    <p:extLst>
      <p:ext uri="{BB962C8B-B14F-4D97-AF65-F5344CB8AC3E}">
        <p14:creationId xmlns:p14="http://schemas.microsoft.com/office/powerpoint/2010/main" val="4113381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34</a:t>
            </a:fld>
            <a:endParaRPr lang="en-ID"/>
          </a:p>
        </p:txBody>
      </p:sp>
    </p:spTree>
    <p:extLst>
      <p:ext uri="{BB962C8B-B14F-4D97-AF65-F5344CB8AC3E}">
        <p14:creationId xmlns:p14="http://schemas.microsoft.com/office/powerpoint/2010/main" val="329101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35</a:t>
            </a:fld>
            <a:endParaRPr lang="en-ID"/>
          </a:p>
        </p:txBody>
      </p:sp>
    </p:spTree>
    <p:extLst>
      <p:ext uri="{BB962C8B-B14F-4D97-AF65-F5344CB8AC3E}">
        <p14:creationId xmlns:p14="http://schemas.microsoft.com/office/powerpoint/2010/main" val="3752627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4</a:t>
            </a:fld>
            <a:endParaRPr lang="en-ID"/>
          </a:p>
        </p:txBody>
      </p:sp>
    </p:spTree>
    <p:extLst>
      <p:ext uri="{BB962C8B-B14F-4D97-AF65-F5344CB8AC3E}">
        <p14:creationId xmlns:p14="http://schemas.microsoft.com/office/powerpoint/2010/main" val="144624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5</a:t>
            </a:fld>
            <a:endParaRPr lang="en-ID"/>
          </a:p>
        </p:txBody>
      </p:sp>
    </p:spTree>
    <p:extLst>
      <p:ext uri="{BB962C8B-B14F-4D97-AF65-F5344CB8AC3E}">
        <p14:creationId xmlns:p14="http://schemas.microsoft.com/office/powerpoint/2010/main" val="166184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6</a:t>
            </a:fld>
            <a:endParaRPr lang="en-ID"/>
          </a:p>
        </p:txBody>
      </p:sp>
    </p:spTree>
    <p:extLst>
      <p:ext uri="{BB962C8B-B14F-4D97-AF65-F5344CB8AC3E}">
        <p14:creationId xmlns:p14="http://schemas.microsoft.com/office/powerpoint/2010/main" val="2592626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7</a:t>
            </a:fld>
            <a:endParaRPr lang="en-ID"/>
          </a:p>
        </p:txBody>
      </p:sp>
    </p:spTree>
    <p:extLst>
      <p:ext uri="{BB962C8B-B14F-4D97-AF65-F5344CB8AC3E}">
        <p14:creationId xmlns:p14="http://schemas.microsoft.com/office/powerpoint/2010/main" val="79885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8</a:t>
            </a:fld>
            <a:endParaRPr lang="en-ID"/>
          </a:p>
        </p:txBody>
      </p:sp>
    </p:spTree>
    <p:extLst>
      <p:ext uri="{BB962C8B-B14F-4D97-AF65-F5344CB8AC3E}">
        <p14:creationId xmlns:p14="http://schemas.microsoft.com/office/powerpoint/2010/main" val="248859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6B60FC69-8EE9-47C2-B64C-BAE74D67B5D4}" type="slidenum">
              <a:rPr lang="en-ID" smtClean="0"/>
              <a:t>9</a:t>
            </a:fld>
            <a:endParaRPr lang="en-ID"/>
          </a:p>
        </p:txBody>
      </p:sp>
    </p:spTree>
    <p:extLst>
      <p:ext uri="{BB962C8B-B14F-4D97-AF65-F5344CB8AC3E}">
        <p14:creationId xmlns:p14="http://schemas.microsoft.com/office/powerpoint/2010/main" val="107807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notesSlide" Target="../notesSlides/notesSlide1.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0.xml"/><Relationship Id="rId7" Type="http://schemas.openxmlformats.org/officeDocument/2006/relationships/image" Target="../media/image48.sv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47.png"/><Relationship Id="rId11" Type="http://schemas.openxmlformats.org/officeDocument/2006/relationships/image" Target="../media/image6.png"/><Relationship Id="rId5" Type="http://schemas.openxmlformats.org/officeDocument/2006/relationships/image" Target="../media/image46.png"/><Relationship Id="rId10" Type="http://schemas.openxmlformats.org/officeDocument/2006/relationships/audio" Target="../media/audio1.wav"/><Relationship Id="rId4" Type="http://schemas.openxmlformats.org/officeDocument/2006/relationships/image" Target="../media/image45.png"/><Relationship Id="rId9" Type="http://schemas.openxmlformats.org/officeDocument/2006/relationships/slide" Target="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notesSlide" Target="../notesSlides/notesSlide1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52.svg"/><Relationship Id="rId11" Type="http://schemas.openxmlformats.org/officeDocument/2006/relationships/image" Target="../media/image6.png"/><Relationship Id="rId5" Type="http://schemas.openxmlformats.org/officeDocument/2006/relationships/image" Target="../media/image51.png"/><Relationship Id="rId10" Type="http://schemas.openxmlformats.org/officeDocument/2006/relationships/audio" Target="../media/audio1.wav"/><Relationship Id="rId4" Type="http://schemas.openxmlformats.org/officeDocument/2006/relationships/image" Target="../media/image50.png"/><Relationship Id="rId9" Type="http://schemas.openxmlformats.org/officeDocument/2006/relationships/slide" Target="slide6.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2.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13.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notesSlide" Target="../notesSlides/notesSlide13.xml"/><Relationship Id="rId7" Type="http://schemas.openxmlformats.org/officeDocument/2006/relationships/slide" Target="slide6.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notesSlide" Target="../notesSlides/notesSlide14.xml"/><Relationship Id="rId7" Type="http://schemas.openxmlformats.org/officeDocument/2006/relationships/image" Target="../media/image3.png"/><Relationship Id="rId12"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60.svg"/><Relationship Id="rId11" Type="http://schemas.openxmlformats.org/officeDocument/2006/relationships/audio" Target="../media/audio1.wav"/><Relationship Id="rId5" Type="http://schemas.openxmlformats.org/officeDocument/2006/relationships/image" Target="../media/image59.png"/><Relationship Id="rId10" Type="http://schemas.openxmlformats.org/officeDocument/2006/relationships/slide" Target="slide6.xml"/><Relationship Id="rId4" Type="http://schemas.openxmlformats.org/officeDocument/2006/relationships/image" Target="../media/image58.jpe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audio" Target="../media/audio1.wav"/><Relationship Id="rId5" Type="http://schemas.openxmlformats.org/officeDocument/2006/relationships/image" Target="../media/image63.png"/><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6.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audio" Target="../media/audio1.wav"/><Relationship Id="rId5" Type="http://schemas.openxmlformats.org/officeDocument/2006/relationships/image" Target="../media/image64.png"/><Relationship Id="rId4" Type="http://schemas.openxmlformats.org/officeDocument/2006/relationships/image" Target="../media/image62.jpe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7.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slide" Target="slide6.xml"/><Relationship Id="rId5" Type="http://schemas.openxmlformats.org/officeDocument/2006/relationships/image" Target="../media/image66.png"/><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audio" Target="../media/audio1.wav"/><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9.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audio" Target="../media/audio1.wav"/><Relationship Id="rId5" Type="http://schemas.openxmlformats.org/officeDocument/2006/relationships/image" Target="../media/image69.jpeg"/><Relationship Id="rId4" Type="http://schemas.openxmlformats.org/officeDocument/2006/relationships/image" Target="../media/image68.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audio" Target="../media/audio1.wav"/><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0.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audio" Target="../media/audio1.wav"/><Relationship Id="rId5" Type="http://schemas.openxmlformats.org/officeDocument/2006/relationships/image" Target="../media/image70.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1.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slide" Target="slide6.xml"/><Relationship Id="rId5" Type="http://schemas.openxmlformats.org/officeDocument/2006/relationships/image" Target="../media/image67.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audio" Target="../media/audio1.wav"/><Relationship Id="rId5" Type="http://schemas.openxmlformats.org/officeDocument/2006/relationships/slide" Target="slide6.xml"/><Relationship Id="rId4" Type="http://schemas.openxmlformats.org/officeDocument/2006/relationships/image" Target="../media/image72.jpe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3.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audio" Target="../media/audio1.wav"/><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5.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5.png"/><Relationship Id="rId5" Type="http://schemas.openxmlformats.org/officeDocument/2006/relationships/audio" Target="../media/audio1.wav"/><Relationship Id="rId4" Type="http://schemas.openxmlformats.org/officeDocument/2006/relationships/image" Target="../media/image76.jpe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7.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audio" Target="../media/audio1.wav"/><Relationship Id="rId4" Type="http://schemas.openxmlformats.org/officeDocument/2006/relationships/image" Target="../media/image79.jpe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9.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video" Target="../media/media1.mp4"/><Relationship Id="rId7" Type="http://schemas.openxmlformats.org/officeDocument/2006/relationships/image" Target="../media/image2.svg"/><Relationship Id="rId2" Type="http://schemas.microsoft.com/office/2007/relationships/media" Target="../media/media1.mp4"/><Relationship Id="rId1" Type="http://schemas.openxmlformats.org/officeDocument/2006/relationships/tags" Target="../tags/tag4.xml"/><Relationship Id="rId6" Type="http://schemas.openxmlformats.org/officeDocument/2006/relationships/image" Target="../media/image1.png"/><Relationship Id="rId11" Type="http://schemas.openxmlformats.org/officeDocument/2006/relationships/image" Target="../media/image8.png"/><Relationship Id="rId5" Type="http://schemas.openxmlformats.org/officeDocument/2006/relationships/notesSlide" Target="../notesSlides/notesSlide3.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audio" Target="../media/audio1.wav"/><Relationship Id="rId5" Type="http://schemas.openxmlformats.org/officeDocument/2006/relationships/slide" Target="slide6.xml"/><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png"/><Relationship Id="rId3" Type="http://schemas.openxmlformats.org/officeDocument/2006/relationships/notesSlide" Target="../notesSlides/notesSlide31.xml"/><Relationship Id="rId7" Type="http://schemas.openxmlformats.org/officeDocument/2006/relationships/image" Target="../media/image87.jpeg"/><Relationship Id="rId12" Type="http://schemas.openxmlformats.org/officeDocument/2006/relationships/image" Target="../media/image92.png"/><Relationship Id="rId2" Type="http://schemas.openxmlformats.org/officeDocument/2006/relationships/slideLayout" Target="../slideLayouts/slideLayout7.xml"/><Relationship Id="rId16" Type="http://schemas.openxmlformats.org/officeDocument/2006/relationships/image" Target="../media/image5.png"/><Relationship Id="rId1" Type="http://schemas.openxmlformats.org/officeDocument/2006/relationships/tags" Target="../tags/tag32.xml"/><Relationship Id="rId6" Type="http://schemas.openxmlformats.org/officeDocument/2006/relationships/image" Target="../media/image86.png"/><Relationship Id="rId11" Type="http://schemas.openxmlformats.org/officeDocument/2006/relationships/image" Target="../media/image91.jpeg"/><Relationship Id="rId5" Type="http://schemas.openxmlformats.org/officeDocument/2006/relationships/image" Target="../media/image85.png"/><Relationship Id="rId15" Type="http://schemas.openxmlformats.org/officeDocument/2006/relationships/audio" Target="../media/audio1.wav"/><Relationship Id="rId10" Type="http://schemas.openxmlformats.org/officeDocument/2006/relationships/image" Target="../media/image90.jpeg"/><Relationship Id="rId4" Type="http://schemas.openxmlformats.org/officeDocument/2006/relationships/image" Target="../media/image76.jpeg"/><Relationship Id="rId9" Type="http://schemas.openxmlformats.org/officeDocument/2006/relationships/image" Target="../media/image89.png"/><Relationship Id="rId14" Type="http://schemas.openxmlformats.org/officeDocument/2006/relationships/image" Target="../media/image94.jpeg"/></Relationships>
</file>

<file path=ppt/slides/_rels/slide3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notesSlide" Target="../notesSlides/notesSlide32.xml"/><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6.png"/><Relationship Id="rId2" Type="http://schemas.openxmlformats.org/officeDocument/2006/relationships/slideLayout" Target="../slideLayouts/slideLayout7.xml"/><Relationship Id="rId16" Type="http://schemas.openxmlformats.org/officeDocument/2006/relationships/audio" Target="../media/audio1.wav"/><Relationship Id="rId1" Type="http://schemas.openxmlformats.org/officeDocument/2006/relationships/tags" Target="../tags/tag3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slide" Target="slide6.xml"/><Relationship Id="rId10" Type="http://schemas.openxmlformats.org/officeDocument/2006/relationships/image" Target="../media/image100.png"/><Relationship Id="rId4" Type="http://schemas.openxmlformats.org/officeDocument/2006/relationships/image" Target="../media/image76.jpeg"/><Relationship Id="rId9" Type="http://schemas.openxmlformats.org/officeDocument/2006/relationships/image" Target="../media/image99.png"/><Relationship Id="rId14" Type="http://schemas.openxmlformats.org/officeDocument/2006/relationships/image" Target="../media/image104.png"/></Relationships>
</file>

<file path=ppt/slides/_rels/slide33.xml.rels><?xml version="1.0" encoding="UTF-8" standalone="yes"?>
<Relationships xmlns="http://schemas.openxmlformats.org/package/2006/relationships"><Relationship Id="rId8" Type="http://schemas.openxmlformats.org/officeDocument/2006/relationships/slide" Target="slide4.xml"/><Relationship Id="rId3" Type="http://schemas.microsoft.com/office/2007/relationships/media" Target="../media/media2.mp4"/><Relationship Id="rId7" Type="http://schemas.openxmlformats.org/officeDocument/2006/relationships/image" Target="../media/image2.svg"/><Relationship Id="rId2" Type="http://schemas.openxmlformats.org/officeDocument/2006/relationships/video" Target="NULL" TargetMode="External"/><Relationship Id="rId1" Type="http://schemas.openxmlformats.org/officeDocument/2006/relationships/tags" Target="../tags/tag34.xml"/><Relationship Id="rId6" Type="http://schemas.openxmlformats.org/officeDocument/2006/relationships/image" Target="../media/image1.png"/><Relationship Id="rId11" Type="http://schemas.openxmlformats.org/officeDocument/2006/relationships/image" Target="../media/image105.png"/><Relationship Id="rId5" Type="http://schemas.openxmlformats.org/officeDocument/2006/relationships/notesSlide" Target="../notesSlides/notesSlide33.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audio" Target="../media/audio1.wav"/></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notesSlide" Target="../notesSlides/notesSlide34.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audio" Target="../media/audio1.wav"/><Relationship Id="rId5" Type="http://schemas.openxmlformats.org/officeDocument/2006/relationships/slide" Target="slide4.xml"/><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image" Target="../media/image108.pn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35.xml"/><Relationship Id="rId18" Type="http://schemas.openxmlformats.org/officeDocument/2006/relationships/image" Target="../media/image15.png"/><Relationship Id="rId3" Type="http://schemas.openxmlformats.org/officeDocument/2006/relationships/notesSlide" Target="../notesSlides/notesSlide4.xml"/><Relationship Id="rId21" Type="http://schemas.openxmlformats.org/officeDocument/2006/relationships/image" Target="../media/image16.png"/><Relationship Id="rId7" Type="http://schemas.openxmlformats.org/officeDocument/2006/relationships/image" Target="../media/image12.gif"/><Relationship Id="rId12" Type="http://schemas.openxmlformats.org/officeDocument/2006/relationships/slide" Target="slide5.xml"/><Relationship Id="rId17" Type="http://schemas.microsoft.com/office/2007/relationships/hdphoto" Target="../media/hdphoto2.wdp"/><Relationship Id="rId2" Type="http://schemas.openxmlformats.org/officeDocument/2006/relationships/slideLayout" Target="../slideLayouts/slideLayout7.xml"/><Relationship Id="rId16" Type="http://schemas.openxmlformats.org/officeDocument/2006/relationships/image" Target="../media/image14.png"/><Relationship Id="rId20" Type="http://schemas.openxmlformats.org/officeDocument/2006/relationships/slide" Target="slide33.xml"/><Relationship Id="rId1" Type="http://schemas.openxmlformats.org/officeDocument/2006/relationships/tags" Target="../tags/tag5.xml"/><Relationship Id="rId6" Type="http://schemas.openxmlformats.org/officeDocument/2006/relationships/image" Target="../media/image11.png"/><Relationship Id="rId11" Type="http://schemas.openxmlformats.org/officeDocument/2006/relationships/slide" Target="slide34.xml"/><Relationship Id="rId5" Type="http://schemas.openxmlformats.org/officeDocument/2006/relationships/image" Target="../media/image10.png"/><Relationship Id="rId15" Type="http://schemas.microsoft.com/office/2007/relationships/hdphoto" Target="../media/hdphoto1.wdp"/><Relationship Id="rId10" Type="http://schemas.openxmlformats.org/officeDocument/2006/relationships/audio" Target="../media/audio1.wav"/><Relationship Id="rId19" Type="http://schemas.microsoft.com/office/2007/relationships/hdphoto" Target="../media/hdphoto3.wdp"/><Relationship Id="rId4" Type="http://schemas.openxmlformats.org/officeDocument/2006/relationships/image" Target="../media/image9.jpeg"/><Relationship Id="rId9" Type="http://schemas.openxmlformats.org/officeDocument/2006/relationships/slide" Target="slide6.xml"/><Relationship Id="rId14" Type="http://schemas.openxmlformats.org/officeDocument/2006/relationships/image" Target="../media/image13.png"/><Relationship Id="rId22"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3" Type="http://schemas.openxmlformats.org/officeDocument/2006/relationships/notesSlide" Target="../notesSlides/notesSlide5.xml"/><Relationship Id="rId7" Type="http://schemas.openxmlformats.org/officeDocument/2006/relationships/image" Target="../media/image5.png"/><Relationship Id="rId12" Type="http://schemas.openxmlformats.org/officeDocument/2006/relationships/image" Target="../media/image21.svg"/><Relationship Id="rId2" Type="http://schemas.openxmlformats.org/officeDocument/2006/relationships/slideLayout" Target="../slideLayouts/slideLayout7.xml"/><Relationship Id="rId16" Type="http://schemas.openxmlformats.org/officeDocument/2006/relationships/image" Target="../media/image25.svg"/><Relationship Id="rId1" Type="http://schemas.openxmlformats.org/officeDocument/2006/relationships/tags" Target="../tags/tag6.xml"/><Relationship Id="rId6" Type="http://schemas.openxmlformats.org/officeDocument/2006/relationships/image" Target="../media/image6.png"/><Relationship Id="rId11" Type="http://schemas.openxmlformats.org/officeDocument/2006/relationships/image" Target="../media/image20.png"/><Relationship Id="rId5" Type="http://schemas.openxmlformats.org/officeDocument/2006/relationships/audio" Target="../media/audio1.wav"/><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slide" Target="slide4.xml"/><Relationship Id="rId9" Type="http://schemas.openxmlformats.org/officeDocument/2006/relationships/image" Target="../media/image18.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7.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notesSlide" Target="../notesSlides/notesSlide6.xml"/><Relationship Id="rId21" Type="http://schemas.openxmlformats.org/officeDocument/2006/relationships/image" Target="../media/image31.png"/><Relationship Id="rId7" Type="http://schemas.openxmlformats.org/officeDocument/2006/relationships/slide" Target="slide10.xml"/><Relationship Id="rId12" Type="http://schemas.openxmlformats.org/officeDocument/2006/relationships/slide" Target="slide18.xml"/><Relationship Id="rId17" Type="http://schemas.openxmlformats.org/officeDocument/2006/relationships/audio" Target="../media/audio1.wav"/><Relationship Id="rId25" Type="http://schemas.openxmlformats.org/officeDocument/2006/relationships/image" Target="../media/image35.png"/><Relationship Id="rId2" Type="http://schemas.openxmlformats.org/officeDocument/2006/relationships/slideLayout" Target="../slideLayouts/slideLayout7.xml"/><Relationship Id="rId16" Type="http://schemas.openxmlformats.org/officeDocument/2006/relationships/slide" Target="slide31.xml"/><Relationship Id="rId20" Type="http://schemas.openxmlformats.org/officeDocument/2006/relationships/image" Target="../media/image30.png"/><Relationship Id="rId29" Type="http://schemas.openxmlformats.org/officeDocument/2006/relationships/image" Target="../media/image6.png"/><Relationship Id="rId1" Type="http://schemas.openxmlformats.org/officeDocument/2006/relationships/tags" Target="../tags/tag7.xml"/><Relationship Id="rId6" Type="http://schemas.openxmlformats.org/officeDocument/2006/relationships/slide" Target="slide7.xml"/><Relationship Id="rId11" Type="http://schemas.openxmlformats.org/officeDocument/2006/relationships/slide" Target="slide15.xml"/><Relationship Id="rId24" Type="http://schemas.openxmlformats.org/officeDocument/2006/relationships/image" Target="../media/image34.png"/><Relationship Id="rId5" Type="http://schemas.openxmlformats.org/officeDocument/2006/relationships/image" Target="../media/image5.png"/><Relationship Id="rId15" Type="http://schemas.openxmlformats.org/officeDocument/2006/relationships/slide" Target="slide23.xml"/><Relationship Id="rId23" Type="http://schemas.openxmlformats.org/officeDocument/2006/relationships/image" Target="../media/image33.png"/><Relationship Id="rId28" Type="http://schemas.openxmlformats.org/officeDocument/2006/relationships/slide" Target="slide4.xml"/><Relationship Id="rId10" Type="http://schemas.openxmlformats.org/officeDocument/2006/relationships/slide" Target="slide14.xml"/><Relationship Id="rId19"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slide" Target="slide12.xml"/><Relationship Id="rId14" Type="http://schemas.openxmlformats.org/officeDocument/2006/relationships/slide" Target="slide22.xml"/><Relationship Id="rId22" Type="http://schemas.openxmlformats.org/officeDocument/2006/relationships/image" Target="../media/image32.png"/><Relationship Id="rId27"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7.xml"/><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audio" Target="../media/audio1.wav"/><Relationship Id="rId9" Type="http://schemas.openxmlformats.org/officeDocument/2006/relationships/image" Target="../media/image41.svg"/></Relationships>
</file>

<file path=ppt/slides/_rels/slide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notesSlide" Target="../notesSlides/notesSlide8.xml"/><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6.png"/><Relationship Id="rId4" Type="http://schemas.openxmlformats.org/officeDocument/2006/relationships/image" Target="../media/image39.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9.xml"/><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6.png"/><Relationship Id="rId11" Type="http://schemas.openxmlformats.org/officeDocument/2006/relationships/image" Target="../media/image44.png"/><Relationship Id="rId5" Type="http://schemas.openxmlformats.org/officeDocument/2006/relationships/audio" Target="../media/audio1.wav"/><Relationship Id="rId10" Type="http://schemas.openxmlformats.org/officeDocument/2006/relationships/image" Target="../media/image41.svg"/><Relationship Id="rId4" Type="http://schemas.openxmlformats.org/officeDocument/2006/relationships/slide" Target="slide6.xml"/><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grpSp>
        <p:nvGrpSpPr>
          <p:cNvPr id="2" name="Group 2"/>
          <p:cNvGrpSpPr/>
          <p:nvPr/>
        </p:nvGrpSpPr>
        <p:grpSpPr>
          <a:xfrm>
            <a:off x="4401057" y="-1108538"/>
            <a:ext cx="7360756" cy="736075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AD7E9"/>
            </a:solidFill>
          </p:spPr>
        </p:sp>
      </p:gr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34413" y="0"/>
            <a:ext cx="5606191" cy="5143680"/>
          </a:xfrm>
          <a:prstGeom prst="rect">
            <a:avLst/>
          </a:prstGeom>
        </p:spPr>
      </p:pic>
      <p:sp>
        <p:nvSpPr>
          <p:cNvPr id="5" name="TextBox 5"/>
          <p:cNvSpPr txBox="1"/>
          <p:nvPr/>
        </p:nvSpPr>
        <p:spPr>
          <a:xfrm>
            <a:off x="4888073" y="1411375"/>
            <a:ext cx="3929991" cy="738141"/>
          </a:xfrm>
          <a:prstGeom prst="rect">
            <a:avLst/>
          </a:prstGeom>
        </p:spPr>
        <p:txBody>
          <a:bodyPr lIns="0" tIns="0" rIns="0" bIns="0" rtlCol="0" anchor="t">
            <a:spAutoFit/>
          </a:bodyPr>
          <a:lstStyle/>
          <a:p>
            <a:pPr algn="ctr">
              <a:lnSpc>
                <a:spcPts val="2825"/>
              </a:lnSpc>
            </a:pPr>
            <a:r>
              <a:rPr lang="en-US" sz="2017">
                <a:solidFill>
                  <a:srgbClr val="DA233A"/>
                </a:solidFill>
                <a:latin typeface="Bugaki"/>
              </a:rPr>
              <a:t>SISTEM PENGELOLAAN ARSIP DAN KEARSIPAN</a:t>
            </a:r>
          </a:p>
        </p:txBody>
      </p:sp>
      <p:sp>
        <p:nvSpPr>
          <p:cNvPr id="6" name="TextBox 6"/>
          <p:cNvSpPr txBox="1"/>
          <p:nvPr/>
        </p:nvSpPr>
        <p:spPr>
          <a:xfrm>
            <a:off x="5624864" y="2293323"/>
            <a:ext cx="2456408" cy="281307"/>
          </a:xfrm>
          <a:prstGeom prst="rect">
            <a:avLst/>
          </a:prstGeom>
        </p:spPr>
        <p:txBody>
          <a:bodyPr lIns="0" tIns="0" rIns="0" bIns="0" rtlCol="0" anchor="t">
            <a:spAutoFit/>
          </a:bodyPr>
          <a:lstStyle/>
          <a:p>
            <a:pPr algn="ctr">
              <a:lnSpc>
                <a:spcPts val="2344"/>
              </a:lnSpc>
            </a:pPr>
            <a:r>
              <a:rPr lang="en-US" sz="1674">
                <a:solidFill>
                  <a:srgbClr val="2B3467"/>
                </a:solidFill>
                <a:latin typeface="Inters"/>
              </a:rPr>
              <a:t>Untuk Sekolah Kejuruan OTKP</a:t>
            </a:r>
          </a:p>
        </p:txBody>
      </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086528" y="3852616"/>
            <a:ext cx="2057472" cy="1291064"/>
          </a:xfrm>
          <a:prstGeom prst="rect">
            <a:avLst/>
          </a:prstGeom>
        </p:spPr>
      </p:pic>
      <p:pic>
        <p:nvPicPr>
          <p:cNvPr id="8" name="Picture 8">
            <a:hlinkClick r:id="" action="ppaction://hlinkshowjump?jump=nextslide">
              <a:snd r:embed="rId8" name="click.wav"/>
            </a:hlinkClick>
          </p:cNvPr>
          <p:cNvPicPr>
            <a:picLocks noChangeAspect="1"/>
          </p:cNvPicPr>
          <p:nvPr/>
        </p:nvPicPr>
        <p:blipFill>
          <a:blip r:embed="rId9"/>
          <a:srcRect l="50023" t="72468" r="4034" b="2421"/>
          <a:stretch>
            <a:fillRect/>
          </a:stretch>
        </p:blipFill>
        <p:spPr>
          <a:xfrm>
            <a:off x="5943600" y="2644824"/>
            <a:ext cx="1771342" cy="968149"/>
          </a:xfrm>
          <a:prstGeom prst="rect">
            <a:avLst/>
          </a:prstGeom>
        </p:spPr>
      </p:pic>
      <p:sp>
        <p:nvSpPr>
          <p:cNvPr id="9" name="TextBox 9">
            <a:hlinkClick r:id="" action="ppaction://hlinkshowjump?jump=nextslide">
              <a:snd r:embed="rId8" name="click.wav"/>
            </a:hlinkClick>
          </p:cNvPr>
          <p:cNvSpPr txBox="1">
            <a:spLocks noGrp="1" noRot="1" noMove="1" noResize="1" noEditPoints="1" noAdjustHandles="1" noChangeArrowheads="1" noChangeShapeType="1"/>
          </p:cNvSpPr>
          <p:nvPr/>
        </p:nvSpPr>
        <p:spPr>
          <a:xfrm>
            <a:off x="6288997" y="2735984"/>
            <a:ext cx="1461664" cy="611706"/>
          </a:xfrm>
          <a:prstGeom prst="rect">
            <a:avLst/>
          </a:prstGeom>
        </p:spPr>
        <p:txBody>
          <a:bodyPr lIns="0" tIns="0" rIns="0" bIns="0" rtlCol="0" anchor="t">
            <a:spAutoFit/>
          </a:bodyPr>
          <a:lstStyle/>
          <a:p>
            <a:pPr>
              <a:lnSpc>
                <a:spcPts val="5384"/>
              </a:lnSpc>
            </a:pPr>
            <a:r>
              <a:rPr lang="en-US" sz="3200" spc="192" dirty="0">
                <a:solidFill>
                  <a:srgbClr val="FAA51A"/>
                </a:solidFill>
                <a:latin typeface="Funtastic"/>
              </a:rPr>
              <a:t>Start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57801" y="4216582"/>
            <a:ext cx="1144337" cy="971256"/>
          </a:xfrm>
          <a:prstGeom prst="rect">
            <a:avLst/>
          </a:prstGeom>
        </p:spPr>
      </p:pic>
      <p:pic>
        <p:nvPicPr>
          <p:cNvPr id="3" name="Picture 3"/>
          <p:cNvPicPr>
            <a:picLocks noChangeAspect="1"/>
          </p:cNvPicPr>
          <p:nvPr/>
        </p:nvPicPr>
        <p:blipFill>
          <a:blip r:embed="rId5"/>
          <a:srcRect/>
          <a:stretch>
            <a:fillRect/>
          </a:stretch>
        </p:blipFill>
        <p:spPr>
          <a:xfrm rot="-923705">
            <a:off x="1116971" y="-58090"/>
            <a:ext cx="1761844" cy="1341204"/>
          </a:xfrm>
          <a:prstGeom prst="rect">
            <a:avLst/>
          </a:prstGeom>
        </p:spPr>
      </p:pic>
      <p:grpSp>
        <p:nvGrpSpPr>
          <p:cNvPr id="4" name="Group 4"/>
          <p:cNvGrpSpPr/>
          <p:nvPr/>
        </p:nvGrpSpPr>
        <p:grpSpPr>
          <a:xfrm>
            <a:off x="2314017" y="514348"/>
            <a:ext cx="4964820" cy="581948"/>
            <a:chOff x="0" y="0"/>
            <a:chExt cx="2615122" cy="306530"/>
          </a:xfrm>
        </p:grpSpPr>
        <p:sp>
          <p:nvSpPr>
            <p:cNvPr id="5" name="Freeform 5"/>
            <p:cNvSpPr/>
            <p:nvPr/>
          </p:nvSpPr>
          <p:spPr>
            <a:xfrm>
              <a:off x="0" y="0"/>
              <a:ext cx="2615122" cy="306530"/>
            </a:xfrm>
            <a:custGeom>
              <a:avLst/>
              <a:gdLst/>
              <a:ahLst/>
              <a:cxnLst/>
              <a:rect l="l" t="t" r="r" b="b"/>
              <a:pathLst>
                <a:path w="2615122" h="306530">
                  <a:moveTo>
                    <a:pt x="38984" y="0"/>
                  </a:moveTo>
                  <a:lnTo>
                    <a:pt x="2576138" y="0"/>
                  </a:lnTo>
                  <a:cubicBezTo>
                    <a:pt x="2597669" y="0"/>
                    <a:pt x="2615122" y="17454"/>
                    <a:pt x="2615122" y="38984"/>
                  </a:cubicBezTo>
                  <a:lnTo>
                    <a:pt x="2615122" y="267546"/>
                  </a:lnTo>
                  <a:cubicBezTo>
                    <a:pt x="2615122" y="277885"/>
                    <a:pt x="2611015" y="287801"/>
                    <a:pt x="2603704" y="295112"/>
                  </a:cubicBezTo>
                  <a:cubicBezTo>
                    <a:pt x="2596393" y="302422"/>
                    <a:pt x="2586478" y="306530"/>
                    <a:pt x="2576138" y="306530"/>
                  </a:cubicBezTo>
                  <a:lnTo>
                    <a:pt x="38984" y="306530"/>
                  </a:lnTo>
                  <a:cubicBezTo>
                    <a:pt x="28645" y="306530"/>
                    <a:pt x="18729" y="302422"/>
                    <a:pt x="11418" y="295112"/>
                  </a:cubicBezTo>
                  <a:cubicBezTo>
                    <a:pt x="4107" y="287801"/>
                    <a:pt x="0" y="277885"/>
                    <a:pt x="0" y="267546"/>
                  </a:cubicBezTo>
                  <a:lnTo>
                    <a:pt x="0" y="38984"/>
                  </a:lnTo>
                  <a:cubicBezTo>
                    <a:pt x="0" y="28645"/>
                    <a:pt x="4107" y="18729"/>
                    <a:pt x="11418" y="11418"/>
                  </a:cubicBezTo>
                  <a:cubicBezTo>
                    <a:pt x="18729" y="4107"/>
                    <a:pt x="28645" y="0"/>
                    <a:pt x="38984" y="0"/>
                  </a:cubicBezTo>
                  <a:close/>
                </a:path>
              </a:pathLst>
            </a:custGeom>
            <a:solidFill>
              <a:srgbClr val="2B3467"/>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124695" y="1096316"/>
            <a:ext cx="4045053" cy="3908533"/>
          </a:xfrm>
          <a:prstGeom prst="rect">
            <a:avLst/>
          </a:prstGeom>
        </p:spPr>
      </p:pic>
      <p:sp>
        <p:nvSpPr>
          <p:cNvPr id="8" name="AutoShape 8"/>
          <p:cNvSpPr/>
          <p:nvPr/>
        </p:nvSpPr>
        <p:spPr>
          <a:xfrm rot="-9899999">
            <a:off x="3823685" y="1999087"/>
            <a:ext cx="1384462" cy="0"/>
          </a:xfrm>
          <a:prstGeom prst="line">
            <a:avLst/>
          </a:prstGeom>
          <a:ln w="38100" cap="flat">
            <a:solidFill>
              <a:srgbClr val="000000"/>
            </a:solidFill>
            <a:prstDash val="solid"/>
            <a:headEnd type="none" w="sm" len="sm"/>
            <a:tailEnd type="arrow" w="med" len="sm"/>
          </a:ln>
        </p:spPr>
      </p:sp>
      <p:sp>
        <p:nvSpPr>
          <p:cNvPr id="9" name="AutoShape 9"/>
          <p:cNvSpPr/>
          <p:nvPr/>
        </p:nvSpPr>
        <p:spPr>
          <a:xfrm rot="-9973075">
            <a:off x="3888748" y="2575348"/>
            <a:ext cx="1314738" cy="0"/>
          </a:xfrm>
          <a:prstGeom prst="line">
            <a:avLst/>
          </a:prstGeom>
          <a:ln w="38100" cap="flat">
            <a:solidFill>
              <a:srgbClr val="000000"/>
            </a:solidFill>
            <a:prstDash val="solid"/>
            <a:headEnd type="none" w="sm" len="sm"/>
            <a:tailEnd type="arrow" w="med" len="sm"/>
          </a:ln>
        </p:spPr>
      </p:sp>
      <p:sp>
        <p:nvSpPr>
          <p:cNvPr id="10" name="AutoShape 10"/>
          <p:cNvSpPr/>
          <p:nvPr/>
        </p:nvSpPr>
        <p:spPr>
          <a:xfrm rot="-10117284">
            <a:off x="3837416" y="3131446"/>
            <a:ext cx="1385260" cy="0"/>
          </a:xfrm>
          <a:prstGeom prst="line">
            <a:avLst/>
          </a:prstGeom>
          <a:ln w="38100" cap="flat">
            <a:solidFill>
              <a:srgbClr val="000000"/>
            </a:solidFill>
            <a:prstDash val="solid"/>
            <a:headEnd type="none" w="sm" len="sm"/>
            <a:tailEnd type="arrow" w="med" len="sm"/>
          </a:ln>
        </p:spPr>
      </p:sp>
      <p:sp>
        <p:nvSpPr>
          <p:cNvPr id="11" name="AutoShape 11"/>
          <p:cNvSpPr/>
          <p:nvPr/>
        </p:nvSpPr>
        <p:spPr>
          <a:xfrm rot="-10307883">
            <a:off x="3820270" y="3805714"/>
            <a:ext cx="1375864" cy="0"/>
          </a:xfrm>
          <a:prstGeom prst="line">
            <a:avLst/>
          </a:prstGeom>
          <a:ln w="38100" cap="flat">
            <a:solidFill>
              <a:srgbClr val="000000"/>
            </a:solidFill>
            <a:prstDash val="solid"/>
            <a:headEnd type="none" w="sm" len="sm"/>
            <a:tailEnd type="arrow" w="med" len="sm"/>
          </a:ln>
        </p:spPr>
      </p:sp>
      <p:pic>
        <p:nvPicPr>
          <p:cNvPr id="12" name="Picture 12"/>
          <p:cNvPicPr>
            <a:picLocks noChangeAspect="1"/>
          </p:cNvPicPr>
          <p:nvPr/>
        </p:nvPicPr>
        <p:blipFill>
          <a:blip r:embed="rId8"/>
          <a:srcRect/>
          <a:stretch>
            <a:fillRect/>
          </a:stretch>
        </p:blipFill>
        <p:spPr>
          <a:xfrm>
            <a:off x="7520598" y="1173730"/>
            <a:ext cx="888474" cy="905067"/>
          </a:xfrm>
          <a:prstGeom prst="rect">
            <a:avLst/>
          </a:prstGeom>
        </p:spPr>
      </p:pic>
      <p:sp>
        <p:nvSpPr>
          <p:cNvPr id="13" name="TextBox 13"/>
          <p:cNvSpPr txBox="1"/>
          <p:nvPr/>
        </p:nvSpPr>
        <p:spPr>
          <a:xfrm>
            <a:off x="2515527" y="487563"/>
            <a:ext cx="4561800" cy="679683"/>
          </a:xfrm>
          <a:prstGeom prst="rect">
            <a:avLst/>
          </a:prstGeom>
        </p:spPr>
        <p:txBody>
          <a:bodyPr lIns="0" tIns="0" rIns="0" bIns="0" rtlCol="0" anchor="t">
            <a:spAutoFit/>
          </a:bodyPr>
          <a:lstStyle/>
          <a:p>
            <a:pPr algn="ctr">
              <a:lnSpc>
                <a:spcPts val="5062"/>
              </a:lnSpc>
            </a:pPr>
            <a:r>
              <a:rPr lang="en-US" sz="3615" spc="227" dirty="0" err="1">
                <a:solidFill>
                  <a:srgbClr val="FFFFFF"/>
                </a:solidFill>
                <a:latin typeface="Bugaki"/>
              </a:rPr>
              <a:t>Karakter</a:t>
            </a:r>
            <a:r>
              <a:rPr lang="en-US" sz="3615" spc="227" dirty="0">
                <a:solidFill>
                  <a:srgbClr val="FFFFFF"/>
                </a:solidFill>
                <a:latin typeface="Bugaki"/>
              </a:rPr>
              <a:t> </a:t>
            </a:r>
            <a:r>
              <a:rPr lang="en-US" sz="3615" spc="227" dirty="0" err="1">
                <a:solidFill>
                  <a:srgbClr val="FFFFFF"/>
                </a:solidFill>
                <a:latin typeface="Bugaki"/>
              </a:rPr>
              <a:t>Arsip</a:t>
            </a:r>
            <a:endParaRPr lang="en-US" sz="3615" spc="227" dirty="0">
              <a:solidFill>
                <a:srgbClr val="FFFFFF"/>
              </a:solidFill>
              <a:latin typeface="Bugaki"/>
            </a:endParaRPr>
          </a:p>
        </p:txBody>
      </p:sp>
      <p:sp>
        <p:nvSpPr>
          <p:cNvPr id="14" name="TextBox 14"/>
          <p:cNvSpPr txBox="1"/>
          <p:nvPr/>
        </p:nvSpPr>
        <p:spPr>
          <a:xfrm>
            <a:off x="5261168" y="1877015"/>
            <a:ext cx="2259429" cy="2307236"/>
          </a:xfrm>
          <a:prstGeom prst="rect">
            <a:avLst/>
          </a:prstGeom>
        </p:spPr>
        <p:txBody>
          <a:bodyPr wrap="square" lIns="0" tIns="0" rIns="0" bIns="0" rtlCol="0" anchor="t">
            <a:spAutoFit/>
          </a:bodyPr>
          <a:lstStyle/>
          <a:p>
            <a:pPr>
              <a:lnSpc>
                <a:spcPts val="4604"/>
              </a:lnSpc>
              <a:spcBef>
                <a:spcPct val="0"/>
              </a:spcBef>
            </a:pPr>
            <a:r>
              <a:rPr lang="en-US" sz="3288" dirty="0" err="1">
                <a:solidFill>
                  <a:srgbClr val="000000"/>
                </a:solidFill>
                <a:latin typeface="Open Sans Extra Bold"/>
              </a:rPr>
              <a:t>Otentik</a:t>
            </a:r>
            <a:endParaRPr lang="en-US" sz="3288" dirty="0">
              <a:solidFill>
                <a:srgbClr val="000000"/>
              </a:solidFill>
              <a:latin typeface="Open Sans Extra Bold"/>
            </a:endParaRPr>
          </a:p>
          <a:p>
            <a:pPr>
              <a:lnSpc>
                <a:spcPts val="4604"/>
              </a:lnSpc>
              <a:spcBef>
                <a:spcPct val="0"/>
              </a:spcBef>
            </a:pPr>
            <a:r>
              <a:rPr lang="en-US" sz="3288" dirty="0">
                <a:solidFill>
                  <a:srgbClr val="000000"/>
                </a:solidFill>
                <a:latin typeface="Open Sans Extra Bold"/>
              </a:rPr>
              <a:t>Legal</a:t>
            </a:r>
          </a:p>
          <a:p>
            <a:pPr>
              <a:lnSpc>
                <a:spcPts val="4604"/>
              </a:lnSpc>
              <a:spcBef>
                <a:spcPct val="0"/>
              </a:spcBef>
            </a:pPr>
            <a:r>
              <a:rPr lang="en-US" sz="3288" dirty="0" err="1">
                <a:solidFill>
                  <a:srgbClr val="000000"/>
                </a:solidFill>
                <a:latin typeface="Open Sans Extra Bold"/>
              </a:rPr>
              <a:t>Unik</a:t>
            </a:r>
            <a:endParaRPr lang="en-US" sz="3288" dirty="0">
              <a:solidFill>
                <a:srgbClr val="000000"/>
              </a:solidFill>
              <a:latin typeface="Open Sans Extra Bold"/>
            </a:endParaRPr>
          </a:p>
          <a:p>
            <a:pPr>
              <a:lnSpc>
                <a:spcPts val="4604"/>
              </a:lnSpc>
              <a:spcBef>
                <a:spcPct val="0"/>
              </a:spcBef>
            </a:pPr>
            <a:r>
              <a:rPr lang="en-US" sz="3288" dirty="0">
                <a:solidFill>
                  <a:srgbClr val="000000"/>
                </a:solidFill>
                <a:latin typeface="Open Sans Extra Bold"/>
              </a:rPr>
              <a:t>Reliable</a:t>
            </a:r>
          </a:p>
        </p:txBody>
      </p:sp>
      <p:sp>
        <p:nvSpPr>
          <p:cNvPr id="15" name="TextBox 15"/>
          <p:cNvSpPr txBox="1"/>
          <p:nvPr/>
        </p:nvSpPr>
        <p:spPr>
          <a:xfrm>
            <a:off x="351636" y="1607213"/>
            <a:ext cx="3366516" cy="407670"/>
          </a:xfrm>
          <a:prstGeom prst="rect">
            <a:avLst/>
          </a:prstGeom>
        </p:spPr>
        <p:txBody>
          <a:bodyPr lIns="0" tIns="0" rIns="0" bIns="0" rtlCol="0" anchor="t">
            <a:spAutoFit/>
          </a:bodyPr>
          <a:lstStyle/>
          <a:p>
            <a:pPr algn="r">
              <a:lnSpc>
                <a:spcPts val="1679"/>
              </a:lnSpc>
              <a:spcBef>
                <a:spcPct val="0"/>
              </a:spcBef>
            </a:pPr>
            <a:r>
              <a:rPr lang="en-US" sz="1200" dirty="0" err="1">
                <a:solidFill>
                  <a:srgbClr val="000000"/>
                </a:solidFill>
                <a:latin typeface="Open Sans Extra Bold"/>
              </a:rPr>
              <a:t>Arsip</a:t>
            </a:r>
            <a:r>
              <a:rPr lang="en-US" sz="1200" dirty="0">
                <a:solidFill>
                  <a:srgbClr val="000000"/>
                </a:solidFill>
                <a:latin typeface="Open Sans Extra Bold"/>
              </a:rPr>
              <a:t> </a:t>
            </a:r>
            <a:r>
              <a:rPr lang="en-US" sz="1200" dirty="0" err="1">
                <a:solidFill>
                  <a:srgbClr val="000000"/>
                </a:solidFill>
                <a:latin typeface="Open Sans Extra Bold"/>
              </a:rPr>
              <a:t>merupakan</a:t>
            </a:r>
            <a:r>
              <a:rPr lang="en-US" sz="1200" dirty="0">
                <a:solidFill>
                  <a:srgbClr val="000000"/>
                </a:solidFill>
                <a:latin typeface="Open Sans Extra Bold"/>
              </a:rPr>
              <a:t> </a:t>
            </a:r>
            <a:r>
              <a:rPr lang="en-US" sz="1200" dirty="0" err="1">
                <a:solidFill>
                  <a:srgbClr val="000000"/>
                </a:solidFill>
                <a:latin typeface="Open Sans Extra Bold"/>
              </a:rPr>
              <a:t>informasi</a:t>
            </a:r>
            <a:r>
              <a:rPr lang="en-US" sz="1200" dirty="0">
                <a:solidFill>
                  <a:srgbClr val="000000"/>
                </a:solidFill>
                <a:latin typeface="Open Sans Extra Bold"/>
              </a:rPr>
              <a:t> </a:t>
            </a:r>
            <a:r>
              <a:rPr lang="en-US" sz="1200" dirty="0" err="1">
                <a:solidFill>
                  <a:srgbClr val="000000"/>
                </a:solidFill>
                <a:latin typeface="Open Sans Extra Bold"/>
              </a:rPr>
              <a:t>melekat</a:t>
            </a:r>
            <a:r>
              <a:rPr lang="en-US" sz="1200" dirty="0">
                <a:solidFill>
                  <a:srgbClr val="000000"/>
                </a:solidFill>
                <a:latin typeface="Open Sans Extra Bold"/>
              </a:rPr>
              <a:t> pada </a:t>
            </a:r>
            <a:r>
              <a:rPr lang="en-US" sz="1200" dirty="0" err="1">
                <a:solidFill>
                  <a:srgbClr val="000000"/>
                </a:solidFill>
                <a:latin typeface="Open Sans Extra Bold"/>
              </a:rPr>
              <a:t>wujud</a:t>
            </a:r>
            <a:r>
              <a:rPr lang="en-US" sz="1200" dirty="0">
                <a:solidFill>
                  <a:srgbClr val="000000"/>
                </a:solidFill>
                <a:latin typeface="Open Sans Extra Bold"/>
              </a:rPr>
              <a:t> </a:t>
            </a:r>
            <a:r>
              <a:rPr lang="en-US" sz="1200" dirty="0" err="1">
                <a:solidFill>
                  <a:srgbClr val="000000"/>
                </a:solidFill>
                <a:latin typeface="Open Sans Extra Bold"/>
              </a:rPr>
              <a:t>aslinya</a:t>
            </a:r>
            <a:r>
              <a:rPr lang="en-US" sz="1200" dirty="0">
                <a:solidFill>
                  <a:srgbClr val="000000"/>
                </a:solidFill>
                <a:latin typeface="Open Sans Extra Bold"/>
              </a:rPr>
              <a:t> (</a:t>
            </a:r>
            <a:r>
              <a:rPr lang="en-US" sz="1200" dirty="0" err="1">
                <a:solidFill>
                  <a:srgbClr val="000000"/>
                </a:solidFill>
                <a:latin typeface="Open Sans Extra Bold"/>
              </a:rPr>
              <a:t>kecuali</a:t>
            </a:r>
            <a:r>
              <a:rPr lang="en-US" sz="1200" dirty="0">
                <a:solidFill>
                  <a:srgbClr val="000000"/>
                </a:solidFill>
                <a:latin typeface="Open Sans Extra Bold"/>
              </a:rPr>
              <a:t> </a:t>
            </a:r>
            <a:r>
              <a:rPr lang="en-US" sz="1200" dirty="0" err="1">
                <a:solidFill>
                  <a:srgbClr val="000000"/>
                </a:solidFill>
                <a:latin typeface="Open Sans Extra Bold"/>
              </a:rPr>
              <a:t>arsip</a:t>
            </a:r>
            <a:r>
              <a:rPr lang="en-US" sz="1200" dirty="0">
                <a:solidFill>
                  <a:srgbClr val="000000"/>
                </a:solidFill>
                <a:latin typeface="Open Sans Extra Bold"/>
              </a:rPr>
              <a:t> </a:t>
            </a:r>
            <a:r>
              <a:rPr lang="en-US" sz="1200" dirty="0" err="1">
                <a:solidFill>
                  <a:srgbClr val="000000"/>
                </a:solidFill>
                <a:latin typeface="Open Sans Extra Bold"/>
              </a:rPr>
              <a:t>elektronik</a:t>
            </a:r>
            <a:r>
              <a:rPr lang="en-US" sz="1200" dirty="0">
                <a:solidFill>
                  <a:srgbClr val="000000"/>
                </a:solidFill>
                <a:latin typeface="Open Sans Extra Bold"/>
              </a:rPr>
              <a:t>)</a:t>
            </a:r>
          </a:p>
        </p:txBody>
      </p:sp>
      <p:sp>
        <p:nvSpPr>
          <p:cNvPr id="16" name="TextBox 16"/>
          <p:cNvSpPr txBox="1"/>
          <p:nvPr/>
        </p:nvSpPr>
        <p:spPr>
          <a:xfrm>
            <a:off x="283056" y="2205932"/>
            <a:ext cx="3435096" cy="407670"/>
          </a:xfrm>
          <a:prstGeom prst="rect">
            <a:avLst/>
          </a:prstGeom>
        </p:spPr>
        <p:txBody>
          <a:bodyPr lIns="0" tIns="0" rIns="0" bIns="0" rtlCol="0" anchor="t">
            <a:spAutoFit/>
          </a:bodyPr>
          <a:lstStyle/>
          <a:p>
            <a:pPr algn="r">
              <a:lnSpc>
                <a:spcPts val="1679"/>
              </a:lnSpc>
              <a:spcBef>
                <a:spcPct val="0"/>
              </a:spcBef>
            </a:pPr>
            <a:r>
              <a:rPr lang="en-US" sz="1200" dirty="0" err="1">
                <a:solidFill>
                  <a:srgbClr val="000000"/>
                </a:solidFill>
                <a:latin typeface="Open Sans Extra Bold"/>
              </a:rPr>
              <a:t>Memiliki</a:t>
            </a:r>
            <a:r>
              <a:rPr lang="en-US" sz="1200" dirty="0">
                <a:solidFill>
                  <a:srgbClr val="000000"/>
                </a:solidFill>
                <a:latin typeface="Open Sans Extra Bold"/>
              </a:rPr>
              <a:t> status </a:t>
            </a:r>
            <a:r>
              <a:rPr lang="en-US" sz="1200" dirty="0" err="1">
                <a:solidFill>
                  <a:srgbClr val="000000"/>
                </a:solidFill>
                <a:latin typeface="Open Sans Extra Bold"/>
              </a:rPr>
              <a:t>sebagai</a:t>
            </a:r>
            <a:r>
              <a:rPr lang="en-US" sz="1200" dirty="0">
                <a:solidFill>
                  <a:srgbClr val="000000"/>
                </a:solidFill>
                <a:latin typeface="Open Sans Extra Bold"/>
              </a:rPr>
              <a:t> </a:t>
            </a:r>
            <a:r>
              <a:rPr lang="en-US" sz="1200" dirty="0" err="1">
                <a:solidFill>
                  <a:srgbClr val="000000"/>
                </a:solidFill>
                <a:latin typeface="Open Sans Extra Bold"/>
              </a:rPr>
              <a:t>bahan</a:t>
            </a:r>
            <a:r>
              <a:rPr lang="en-US" sz="1200" dirty="0">
                <a:solidFill>
                  <a:srgbClr val="000000"/>
                </a:solidFill>
                <a:latin typeface="Open Sans Extra Bold"/>
              </a:rPr>
              <a:t> </a:t>
            </a:r>
            <a:r>
              <a:rPr lang="en-US" sz="1200" dirty="0" err="1">
                <a:solidFill>
                  <a:srgbClr val="000000"/>
                </a:solidFill>
                <a:latin typeface="Open Sans Extra Bold"/>
              </a:rPr>
              <a:t>bukti</a:t>
            </a:r>
            <a:r>
              <a:rPr lang="en-US" sz="1200" dirty="0">
                <a:solidFill>
                  <a:srgbClr val="000000"/>
                </a:solidFill>
                <a:latin typeface="Open Sans Extra Bold"/>
              </a:rPr>
              <a:t> </a:t>
            </a:r>
            <a:r>
              <a:rPr lang="en-US" sz="1200" dirty="0" err="1">
                <a:solidFill>
                  <a:srgbClr val="000000"/>
                </a:solidFill>
                <a:latin typeface="Open Sans Extra Bold"/>
              </a:rPr>
              <a:t>resmi</a:t>
            </a:r>
            <a:r>
              <a:rPr lang="en-US" sz="1200" dirty="0">
                <a:solidFill>
                  <a:srgbClr val="000000"/>
                </a:solidFill>
                <a:latin typeface="Open Sans Extra Bold"/>
              </a:rPr>
              <a:t> </a:t>
            </a:r>
            <a:r>
              <a:rPr lang="en-US" sz="1200" dirty="0" err="1">
                <a:solidFill>
                  <a:srgbClr val="000000"/>
                </a:solidFill>
                <a:latin typeface="Open Sans Extra Bold"/>
              </a:rPr>
              <a:t>bagi</a:t>
            </a:r>
            <a:r>
              <a:rPr lang="en-US" sz="1200" dirty="0">
                <a:solidFill>
                  <a:srgbClr val="000000"/>
                </a:solidFill>
                <a:latin typeface="Open Sans Extra Bold"/>
              </a:rPr>
              <a:t> </a:t>
            </a:r>
            <a:r>
              <a:rPr lang="en-US" sz="1200" dirty="0" err="1">
                <a:solidFill>
                  <a:srgbClr val="000000"/>
                </a:solidFill>
                <a:latin typeface="Open Sans Extra Bold"/>
              </a:rPr>
              <a:t>keputusan</a:t>
            </a:r>
            <a:r>
              <a:rPr lang="en-US" sz="1200" dirty="0">
                <a:solidFill>
                  <a:srgbClr val="000000"/>
                </a:solidFill>
                <a:latin typeface="Open Sans Extra Bold"/>
              </a:rPr>
              <a:t> dan </a:t>
            </a:r>
            <a:r>
              <a:rPr lang="en-US" sz="1200" dirty="0" err="1">
                <a:solidFill>
                  <a:srgbClr val="000000"/>
                </a:solidFill>
                <a:latin typeface="Open Sans Extra Bold"/>
              </a:rPr>
              <a:t>pelaksanaan</a:t>
            </a:r>
            <a:r>
              <a:rPr lang="en-US" sz="1200" dirty="0">
                <a:solidFill>
                  <a:srgbClr val="000000"/>
                </a:solidFill>
                <a:latin typeface="Open Sans Extra Bold"/>
              </a:rPr>
              <a:t> </a:t>
            </a:r>
            <a:r>
              <a:rPr lang="en-US" sz="1200" dirty="0" err="1">
                <a:solidFill>
                  <a:srgbClr val="000000"/>
                </a:solidFill>
                <a:latin typeface="Open Sans Extra Bold"/>
              </a:rPr>
              <a:t>kegiatan</a:t>
            </a:r>
            <a:endParaRPr lang="en-US" sz="1200" dirty="0">
              <a:solidFill>
                <a:srgbClr val="000000"/>
              </a:solidFill>
              <a:latin typeface="Open Sans Extra Bold"/>
            </a:endParaRPr>
          </a:p>
        </p:txBody>
      </p:sp>
      <p:sp>
        <p:nvSpPr>
          <p:cNvPr id="17" name="TextBox 17"/>
          <p:cNvSpPr txBox="1"/>
          <p:nvPr/>
        </p:nvSpPr>
        <p:spPr>
          <a:xfrm>
            <a:off x="751507" y="2886585"/>
            <a:ext cx="2966645" cy="198120"/>
          </a:xfrm>
          <a:prstGeom prst="rect">
            <a:avLst/>
          </a:prstGeom>
        </p:spPr>
        <p:txBody>
          <a:bodyPr lIns="0" tIns="0" rIns="0" bIns="0" rtlCol="0" anchor="t">
            <a:spAutoFit/>
          </a:bodyPr>
          <a:lstStyle/>
          <a:p>
            <a:pPr algn="r">
              <a:lnSpc>
                <a:spcPts val="1679"/>
              </a:lnSpc>
              <a:spcBef>
                <a:spcPct val="0"/>
              </a:spcBef>
            </a:pPr>
            <a:r>
              <a:rPr lang="en-US" sz="1200" dirty="0" err="1">
                <a:solidFill>
                  <a:srgbClr val="000000"/>
                </a:solidFill>
                <a:latin typeface="Open Sans Extra Bold"/>
              </a:rPr>
              <a:t>Tidak</a:t>
            </a:r>
            <a:r>
              <a:rPr lang="en-US" sz="1200" dirty="0">
                <a:solidFill>
                  <a:srgbClr val="000000"/>
                </a:solidFill>
                <a:latin typeface="Open Sans Extra Bold"/>
              </a:rPr>
              <a:t> </a:t>
            </a:r>
            <a:r>
              <a:rPr lang="en-US" sz="1200" dirty="0" err="1">
                <a:solidFill>
                  <a:srgbClr val="000000"/>
                </a:solidFill>
                <a:latin typeface="Open Sans Extra Bold"/>
              </a:rPr>
              <a:t>dibuat</a:t>
            </a:r>
            <a:r>
              <a:rPr lang="en-US" sz="1200" dirty="0">
                <a:solidFill>
                  <a:srgbClr val="000000"/>
                </a:solidFill>
                <a:latin typeface="Open Sans Extra Bold"/>
              </a:rPr>
              <a:t> </a:t>
            </a:r>
            <a:r>
              <a:rPr lang="en-US" sz="1200" dirty="0" err="1">
                <a:solidFill>
                  <a:srgbClr val="000000"/>
                </a:solidFill>
                <a:latin typeface="Open Sans Extra Bold"/>
              </a:rPr>
              <a:t>massal</a:t>
            </a:r>
            <a:r>
              <a:rPr lang="en-US" sz="1200" dirty="0">
                <a:solidFill>
                  <a:srgbClr val="000000"/>
                </a:solidFill>
                <a:latin typeface="Open Sans Extra Bold"/>
              </a:rPr>
              <a:t> </a:t>
            </a:r>
            <a:r>
              <a:rPr lang="en-US" sz="1200" dirty="0" err="1">
                <a:solidFill>
                  <a:srgbClr val="000000"/>
                </a:solidFill>
                <a:latin typeface="Open Sans Extra Bold"/>
              </a:rPr>
              <a:t>atau</a:t>
            </a:r>
            <a:r>
              <a:rPr lang="en-US" sz="1200" dirty="0">
                <a:solidFill>
                  <a:srgbClr val="000000"/>
                </a:solidFill>
                <a:latin typeface="Open Sans Extra Bold"/>
              </a:rPr>
              <a:t> </a:t>
            </a:r>
            <a:r>
              <a:rPr lang="en-US" sz="1200" dirty="0" err="1">
                <a:solidFill>
                  <a:srgbClr val="000000"/>
                </a:solidFill>
                <a:latin typeface="Open Sans Extra Bold"/>
              </a:rPr>
              <a:t>digandakan</a:t>
            </a:r>
            <a:endParaRPr lang="en-US" sz="1200" dirty="0">
              <a:solidFill>
                <a:srgbClr val="000000"/>
              </a:solidFill>
              <a:latin typeface="Open Sans Extra Bold"/>
            </a:endParaRPr>
          </a:p>
        </p:txBody>
      </p:sp>
      <p:sp>
        <p:nvSpPr>
          <p:cNvPr id="18" name="TextBox 18"/>
          <p:cNvSpPr txBox="1"/>
          <p:nvPr/>
        </p:nvSpPr>
        <p:spPr>
          <a:xfrm>
            <a:off x="283056" y="3389812"/>
            <a:ext cx="3435096" cy="617220"/>
          </a:xfrm>
          <a:prstGeom prst="rect">
            <a:avLst/>
          </a:prstGeom>
        </p:spPr>
        <p:txBody>
          <a:bodyPr lIns="0" tIns="0" rIns="0" bIns="0" rtlCol="0" anchor="t">
            <a:spAutoFit/>
          </a:bodyPr>
          <a:lstStyle/>
          <a:p>
            <a:pPr algn="r">
              <a:lnSpc>
                <a:spcPts val="1679"/>
              </a:lnSpc>
              <a:spcBef>
                <a:spcPct val="0"/>
              </a:spcBef>
            </a:pPr>
            <a:r>
              <a:rPr lang="en-US" sz="1200" dirty="0" err="1">
                <a:solidFill>
                  <a:srgbClr val="000000"/>
                </a:solidFill>
                <a:latin typeface="Open Sans Extra Bold"/>
              </a:rPr>
              <a:t>Keberadaan</a:t>
            </a:r>
            <a:r>
              <a:rPr lang="en-US" sz="1200" dirty="0">
                <a:solidFill>
                  <a:srgbClr val="000000"/>
                </a:solidFill>
                <a:latin typeface="Open Sans Extra Bold"/>
              </a:rPr>
              <a:t> </a:t>
            </a:r>
            <a:r>
              <a:rPr lang="en-US" sz="1200" dirty="0" err="1">
                <a:solidFill>
                  <a:srgbClr val="000000"/>
                </a:solidFill>
                <a:latin typeface="Open Sans Extra Bold"/>
              </a:rPr>
              <a:t>arsip</a:t>
            </a:r>
            <a:r>
              <a:rPr lang="en-US" sz="1200" dirty="0">
                <a:solidFill>
                  <a:srgbClr val="000000"/>
                </a:solidFill>
                <a:latin typeface="Open Sans Extra Bold"/>
              </a:rPr>
              <a:t> </a:t>
            </a:r>
            <a:r>
              <a:rPr lang="en-US" sz="1200" dirty="0" err="1">
                <a:solidFill>
                  <a:srgbClr val="000000"/>
                </a:solidFill>
                <a:latin typeface="Open Sans Extra Bold"/>
              </a:rPr>
              <a:t>dapat</a:t>
            </a:r>
            <a:r>
              <a:rPr lang="en-US" sz="1200" dirty="0">
                <a:solidFill>
                  <a:srgbClr val="000000"/>
                </a:solidFill>
                <a:latin typeface="Open Sans Extra Bold"/>
              </a:rPr>
              <a:t> </a:t>
            </a:r>
            <a:r>
              <a:rPr lang="en-US" sz="1200" dirty="0" err="1">
                <a:solidFill>
                  <a:srgbClr val="000000"/>
                </a:solidFill>
                <a:latin typeface="Open Sans Extra Bold"/>
              </a:rPr>
              <a:t>dipercaya</a:t>
            </a:r>
            <a:r>
              <a:rPr lang="en-US" sz="1200" dirty="0">
                <a:solidFill>
                  <a:srgbClr val="000000"/>
                </a:solidFill>
                <a:latin typeface="Open Sans Extra Bold"/>
              </a:rPr>
              <a:t> </a:t>
            </a:r>
            <a:r>
              <a:rPr lang="en-US" sz="1200" dirty="0" err="1">
                <a:solidFill>
                  <a:srgbClr val="000000"/>
                </a:solidFill>
                <a:latin typeface="Open Sans Extra Bold"/>
              </a:rPr>
              <a:t>sehingga</a:t>
            </a:r>
            <a:r>
              <a:rPr lang="en-US" sz="1200" dirty="0">
                <a:solidFill>
                  <a:srgbClr val="000000"/>
                </a:solidFill>
                <a:latin typeface="Open Sans Extra Bold"/>
              </a:rPr>
              <a:t> </a:t>
            </a:r>
            <a:r>
              <a:rPr lang="en-US" sz="1200" dirty="0" err="1">
                <a:solidFill>
                  <a:srgbClr val="000000"/>
                </a:solidFill>
                <a:latin typeface="Open Sans Extra Bold"/>
              </a:rPr>
              <a:t>dapat</a:t>
            </a:r>
            <a:r>
              <a:rPr lang="en-US" sz="1200" dirty="0">
                <a:solidFill>
                  <a:srgbClr val="000000"/>
                </a:solidFill>
                <a:latin typeface="Open Sans Extra Bold"/>
              </a:rPr>
              <a:t> </a:t>
            </a:r>
            <a:r>
              <a:rPr lang="en-US" sz="1200" dirty="0" err="1">
                <a:solidFill>
                  <a:srgbClr val="000000"/>
                </a:solidFill>
                <a:latin typeface="Open Sans Extra Bold"/>
              </a:rPr>
              <a:t>dipergunakan</a:t>
            </a:r>
            <a:r>
              <a:rPr lang="en-US" sz="1200" dirty="0">
                <a:solidFill>
                  <a:srgbClr val="000000"/>
                </a:solidFill>
                <a:latin typeface="Open Sans Extra Bold"/>
              </a:rPr>
              <a:t> </a:t>
            </a:r>
            <a:r>
              <a:rPr lang="en-US" sz="1200" dirty="0" err="1">
                <a:solidFill>
                  <a:srgbClr val="000000"/>
                </a:solidFill>
                <a:latin typeface="Open Sans Extra Bold"/>
              </a:rPr>
              <a:t>sebagai</a:t>
            </a:r>
            <a:r>
              <a:rPr lang="en-US" sz="1200" dirty="0">
                <a:solidFill>
                  <a:srgbClr val="000000"/>
                </a:solidFill>
                <a:latin typeface="Open Sans Extra Bold"/>
              </a:rPr>
              <a:t> </a:t>
            </a:r>
            <a:r>
              <a:rPr lang="en-US" sz="1200" dirty="0" err="1">
                <a:solidFill>
                  <a:srgbClr val="000000"/>
                </a:solidFill>
                <a:latin typeface="Open Sans Extra Bold"/>
              </a:rPr>
              <a:t>bahan</a:t>
            </a:r>
            <a:r>
              <a:rPr lang="en-US" sz="1200" dirty="0">
                <a:solidFill>
                  <a:srgbClr val="000000"/>
                </a:solidFill>
                <a:latin typeface="Open Sans Extra Bold"/>
              </a:rPr>
              <a:t> </a:t>
            </a:r>
            <a:r>
              <a:rPr lang="en-US" sz="1200" dirty="0" err="1">
                <a:solidFill>
                  <a:srgbClr val="000000"/>
                </a:solidFill>
                <a:latin typeface="Open Sans Extra Bold"/>
              </a:rPr>
              <a:t>pendukung</a:t>
            </a:r>
            <a:r>
              <a:rPr lang="en-US" sz="1200" dirty="0">
                <a:solidFill>
                  <a:srgbClr val="000000"/>
                </a:solidFill>
                <a:latin typeface="Open Sans Extra Bold"/>
              </a:rPr>
              <a:t> </a:t>
            </a:r>
            <a:r>
              <a:rPr lang="en-US" sz="1200" dirty="0" err="1">
                <a:solidFill>
                  <a:srgbClr val="000000"/>
                </a:solidFill>
                <a:latin typeface="Open Sans Extra Bold"/>
              </a:rPr>
              <a:t>pelaksanaan</a:t>
            </a:r>
            <a:r>
              <a:rPr lang="en-US" sz="1200" dirty="0">
                <a:solidFill>
                  <a:srgbClr val="000000"/>
                </a:solidFill>
                <a:latin typeface="Open Sans Extra Bold"/>
              </a:rPr>
              <a:t> </a:t>
            </a:r>
            <a:r>
              <a:rPr lang="en-US" sz="1200" dirty="0" err="1">
                <a:solidFill>
                  <a:srgbClr val="000000"/>
                </a:solidFill>
                <a:latin typeface="Open Sans Extra Bold"/>
              </a:rPr>
              <a:t>kegiatan</a:t>
            </a:r>
            <a:endParaRPr lang="en-US" sz="1200" dirty="0">
              <a:solidFill>
                <a:srgbClr val="000000"/>
              </a:solidFill>
              <a:latin typeface="Open Sans Extra Bold"/>
            </a:endParaRPr>
          </a:p>
        </p:txBody>
      </p:sp>
      <p:pic>
        <p:nvPicPr>
          <p:cNvPr id="20" name="Picture 6">
            <a:hlinkClick r:id="rId9" action="ppaction://hlinksldjump">
              <a:snd r:embed="rId10" name="click.wav"/>
            </a:hlinkClick>
            <a:extLst>
              <a:ext uri="{FF2B5EF4-FFF2-40B4-BE49-F238E27FC236}">
                <a16:creationId xmlns:a16="http://schemas.microsoft.com/office/drawing/2014/main" id="{67AEEDA3-FF83-C670-4ED1-15D58974284A}"/>
              </a:ext>
            </a:extLst>
          </p:cNvPr>
          <p:cNvPicPr>
            <a:picLocks noChangeAspect="1"/>
          </p:cNvPicPr>
          <p:nvPr/>
        </p:nvPicPr>
        <p:blipFill>
          <a:blip r:embed="rId11"/>
          <a:srcRect l="1495" t="1911" r="71866" b="72140"/>
          <a:stretch>
            <a:fillRect/>
          </a:stretch>
        </p:blipFill>
        <p:spPr>
          <a:xfrm>
            <a:off x="8210194" y="158328"/>
            <a:ext cx="854685" cy="83255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3"/>
                                        </p:tgtEl>
                                      </p:cBhvr>
                                    </p:animEffect>
                                    <p:animScale>
                                      <p:cBhvr>
                                        <p:cTn id="7" dur="1000" autoRev="1" fill="hold"/>
                                        <p:tgtEl>
                                          <p:spTgt spid="3"/>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2"/>
                                        </p:tgtEl>
                                      </p:cBhvr>
                                    </p:animEffect>
                                    <p:animScale>
                                      <p:cBhvr>
                                        <p:cTn id="10" dur="1000" autoRev="1" fill="hold"/>
                                        <p:tgtEl>
                                          <p:spTgt spid="2"/>
                                        </p:tgtEl>
                                      </p:cBhvr>
                                      <p:by x="105000" y="105000"/>
                                    </p:animScale>
                                  </p:childTnLst>
                                </p:cTn>
                              </p:par>
                              <p:par>
                                <p:cTn id="11" presetID="26" presetClass="emph" presetSubtype="0" fill="remove" nodeType="withEffect">
                                  <p:stCondLst>
                                    <p:cond delay="0"/>
                                  </p:stCondLst>
                                  <p:childTnLst>
                                    <p:animEffect transition="out" filter="fade">
                                      <p:cBhvr>
                                        <p:cTn id="12" dur="2000" tmFilter="0, 0; .2, .5; .8, .5; 1, 0"/>
                                        <p:tgtEl>
                                          <p:spTgt spid="12"/>
                                        </p:tgtEl>
                                      </p:cBhvr>
                                    </p:animEffect>
                                    <p:animScale>
                                      <p:cBhvr>
                                        <p:cTn id="13" dur="1000" autoRev="1" fill="hold"/>
                                        <p:tgtEl>
                                          <p:spTgt spid="12"/>
                                        </p:tgtEl>
                                      </p:cBhvr>
                                      <p:by x="105000" y="105000"/>
                                    </p:animScale>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childTnLst>
                                </p:cTn>
                              </p:par>
                            </p:childTnLst>
                          </p:cTn>
                        </p:par>
                        <p:par>
                          <p:cTn id="29" fill="hold">
                            <p:stCondLst>
                              <p:cond delay="50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childTnLst>
                                </p:cTn>
                              </p:par>
                              <p:par>
                                <p:cTn id="33" presetID="2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1000"/>
                                        <p:tgtEl>
                                          <p:spTgt spid="8"/>
                                        </p:tgtEl>
                                      </p:cBhvr>
                                    </p:animEffect>
                                  </p:childTnLst>
                                </p:cTn>
                              </p:par>
                              <p:par>
                                <p:cTn id="36" presetID="22" presetClass="entr" presetSubtype="4"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1000"/>
                                        <p:tgtEl>
                                          <p:spTgt spid="9"/>
                                        </p:tgtEl>
                                      </p:cBhvr>
                                    </p:animEffect>
                                  </p:childTnLst>
                                </p:cTn>
                              </p:par>
                              <p:par>
                                <p:cTn id="39" presetID="2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1000"/>
                                        <p:tgtEl>
                                          <p:spTgt spid="10"/>
                                        </p:tgtEl>
                                      </p:cBhvr>
                                    </p:animEffect>
                                  </p:childTnLst>
                                </p:cTn>
                              </p:par>
                              <p:par>
                                <p:cTn id="42" presetID="22" presetClass="entr" presetSubtype="4"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1316631" y="-271573"/>
            <a:ext cx="6110578" cy="611057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64107" y="2472109"/>
            <a:ext cx="2735520" cy="2458549"/>
          </a:xfrm>
          <a:prstGeom prst="rect">
            <a:avLst/>
          </a:prstGeom>
        </p:spPr>
      </p:pic>
      <p:grpSp>
        <p:nvGrpSpPr>
          <p:cNvPr id="4" name="Group 4"/>
          <p:cNvGrpSpPr/>
          <p:nvPr/>
        </p:nvGrpSpPr>
        <p:grpSpPr>
          <a:xfrm>
            <a:off x="2089590" y="514368"/>
            <a:ext cx="4964820" cy="581948"/>
            <a:chOff x="0" y="0"/>
            <a:chExt cx="2615122" cy="306530"/>
          </a:xfrm>
        </p:grpSpPr>
        <p:sp>
          <p:nvSpPr>
            <p:cNvPr id="5" name="Freeform 5"/>
            <p:cNvSpPr/>
            <p:nvPr/>
          </p:nvSpPr>
          <p:spPr>
            <a:xfrm>
              <a:off x="0" y="0"/>
              <a:ext cx="2615122" cy="306530"/>
            </a:xfrm>
            <a:custGeom>
              <a:avLst/>
              <a:gdLst/>
              <a:ahLst/>
              <a:cxnLst/>
              <a:rect l="l" t="t" r="r" b="b"/>
              <a:pathLst>
                <a:path w="2615122" h="306530">
                  <a:moveTo>
                    <a:pt x="38984" y="0"/>
                  </a:moveTo>
                  <a:lnTo>
                    <a:pt x="2576138" y="0"/>
                  </a:lnTo>
                  <a:cubicBezTo>
                    <a:pt x="2597669" y="0"/>
                    <a:pt x="2615122" y="17454"/>
                    <a:pt x="2615122" y="38984"/>
                  </a:cubicBezTo>
                  <a:lnTo>
                    <a:pt x="2615122" y="267546"/>
                  </a:lnTo>
                  <a:cubicBezTo>
                    <a:pt x="2615122" y="277885"/>
                    <a:pt x="2611015" y="287801"/>
                    <a:pt x="2603704" y="295112"/>
                  </a:cubicBezTo>
                  <a:cubicBezTo>
                    <a:pt x="2596393" y="302422"/>
                    <a:pt x="2586478" y="306530"/>
                    <a:pt x="2576138" y="306530"/>
                  </a:cubicBezTo>
                  <a:lnTo>
                    <a:pt x="38984" y="306530"/>
                  </a:lnTo>
                  <a:cubicBezTo>
                    <a:pt x="28645" y="306530"/>
                    <a:pt x="18729" y="302422"/>
                    <a:pt x="11418" y="295112"/>
                  </a:cubicBezTo>
                  <a:cubicBezTo>
                    <a:pt x="4107" y="287801"/>
                    <a:pt x="0" y="277885"/>
                    <a:pt x="0" y="267546"/>
                  </a:cubicBezTo>
                  <a:lnTo>
                    <a:pt x="0" y="38984"/>
                  </a:lnTo>
                  <a:cubicBezTo>
                    <a:pt x="0" y="28645"/>
                    <a:pt x="4107" y="18729"/>
                    <a:pt x="11418" y="11418"/>
                  </a:cubicBezTo>
                  <a:cubicBezTo>
                    <a:pt x="18729" y="4107"/>
                    <a:pt x="28645" y="0"/>
                    <a:pt x="38984" y="0"/>
                  </a:cubicBezTo>
                  <a:close/>
                </a:path>
              </a:pathLst>
            </a:custGeom>
            <a:solidFill>
              <a:srgbClr val="2B3467"/>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14368" y="1325280"/>
            <a:ext cx="3969949" cy="3771452"/>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42201"/>
          <a:stretch>
            <a:fillRect/>
          </a:stretch>
        </p:blipFill>
        <p:spPr>
          <a:xfrm>
            <a:off x="4572000" y="1817178"/>
            <a:ext cx="4250086" cy="2333677"/>
          </a:xfrm>
          <a:prstGeom prst="rect">
            <a:avLst/>
          </a:prstGeom>
        </p:spPr>
      </p:pic>
      <p:sp>
        <p:nvSpPr>
          <p:cNvPr id="10" name="TextBox 10"/>
          <p:cNvSpPr txBox="1"/>
          <p:nvPr/>
        </p:nvSpPr>
        <p:spPr>
          <a:xfrm>
            <a:off x="2478031" y="496565"/>
            <a:ext cx="4149837" cy="620821"/>
          </a:xfrm>
          <a:prstGeom prst="rect">
            <a:avLst/>
          </a:prstGeom>
        </p:spPr>
        <p:txBody>
          <a:bodyPr lIns="0" tIns="0" rIns="0" bIns="0" rtlCol="0" anchor="t">
            <a:spAutoFit/>
          </a:bodyPr>
          <a:lstStyle/>
          <a:p>
            <a:pPr algn="ctr">
              <a:lnSpc>
                <a:spcPts val="4604"/>
              </a:lnSpc>
            </a:pPr>
            <a:r>
              <a:rPr lang="en-US" sz="3289" spc="207" dirty="0" err="1">
                <a:solidFill>
                  <a:srgbClr val="FFFFFF"/>
                </a:solidFill>
                <a:latin typeface="Bugaki"/>
              </a:rPr>
              <a:t>Fungsi</a:t>
            </a:r>
            <a:r>
              <a:rPr lang="en-US" sz="3289" spc="207" dirty="0">
                <a:solidFill>
                  <a:srgbClr val="FFFFFF"/>
                </a:solidFill>
                <a:latin typeface="Bugaki"/>
              </a:rPr>
              <a:t> </a:t>
            </a:r>
            <a:r>
              <a:rPr lang="en-US" sz="3289" spc="207" dirty="0" err="1">
                <a:solidFill>
                  <a:srgbClr val="FFFFFF"/>
                </a:solidFill>
                <a:latin typeface="Bugaki"/>
              </a:rPr>
              <a:t>Arsip</a:t>
            </a:r>
            <a:endParaRPr lang="en-US" sz="3289" spc="207" dirty="0">
              <a:solidFill>
                <a:srgbClr val="FFFFFF"/>
              </a:solidFill>
              <a:latin typeface="Bugaki"/>
            </a:endParaRPr>
          </a:p>
        </p:txBody>
      </p:sp>
      <p:sp>
        <p:nvSpPr>
          <p:cNvPr id="11" name="TextBox 11"/>
          <p:cNvSpPr txBox="1"/>
          <p:nvPr/>
        </p:nvSpPr>
        <p:spPr>
          <a:xfrm>
            <a:off x="987049" y="1483413"/>
            <a:ext cx="3460549" cy="278231"/>
          </a:xfrm>
          <a:prstGeom prst="rect">
            <a:avLst/>
          </a:prstGeom>
        </p:spPr>
        <p:txBody>
          <a:bodyPr lIns="0" tIns="0" rIns="0" bIns="0" rtlCol="0" anchor="t">
            <a:spAutoFit/>
          </a:bodyPr>
          <a:lstStyle/>
          <a:p>
            <a:pPr algn="ctr">
              <a:lnSpc>
                <a:spcPts val="2395"/>
              </a:lnSpc>
              <a:spcBef>
                <a:spcPct val="0"/>
              </a:spcBef>
            </a:pPr>
            <a:r>
              <a:rPr lang="en-US" sz="1710" dirty="0">
                <a:solidFill>
                  <a:srgbClr val="FFFFFF"/>
                </a:solidFill>
                <a:latin typeface="Open Sans Extra Bold"/>
              </a:rPr>
              <a:t>Alat </a:t>
            </a:r>
            <a:r>
              <a:rPr lang="en-US" sz="1710" dirty="0" err="1">
                <a:solidFill>
                  <a:srgbClr val="FFFFFF"/>
                </a:solidFill>
                <a:latin typeface="Open Sans Extra Bold"/>
              </a:rPr>
              <a:t>penyimpanan</a:t>
            </a:r>
            <a:r>
              <a:rPr lang="en-US" sz="1710" dirty="0">
                <a:solidFill>
                  <a:srgbClr val="FFFFFF"/>
                </a:solidFill>
                <a:latin typeface="Open Sans Extra Bold"/>
              </a:rPr>
              <a:t> </a:t>
            </a:r>
            <a:r>
              <a:rPr lang="en-US" sz="1710" dirty="0" err="1">
                <a:solidFill>
                  <a:srgbClr val="FFFFFF"/>
                </a:solidFill>
                <a:latin typeface="Open Sans Extra Bold"/>
              </a:rPr>
              <a:t>warkat</a:t>
            </a:r>
            <a:endParaRPr lang="en-US" sz="1710" dirty="0">
              <a:solidFill>
                <a:srgbClr val="FFFFFF"/>
              </a:solidFill>
              <a:latin typeface="Open Sans Extra Bold"/>
            </a:endParaRPr>
          </a:p>
        </p:txBody>
      </p:sp>
      <p:sp>
        <p:nvSpPr>
          <p:cNvPr id="12" name="TextBox 12"/>
          <p:cNvSpPr txBox="1"/>
          <p:nvPr/>
        </p:nvSpPr>
        <p:spPr>
          <a:xfrm>
            <a:off x="1023768" y="2247697"/>
            <a:ext cx="3460549" cy="278231"/>
          </a:xfrm>
          <a:prstGeom prst="rect">
            <a:avLst/>
          </a:prstGeom>
        </p:spPr>
        <p:txBody>
          <a:bodyPr lIns="0" tIns="0" rIns="0" bIns="0" rtlCol="0" anchor="t">
            <a:spAutoFit/>
          </a:bodyPr>
          <a:lstStyle/>
          <a:p>
            <a:pPr algn="ctr">
              <a:lnSpc>
                <a:spcPts val="2395"/>
              </a:lnSpc>
              <a:spcBef>
                <a:spcPct val="0"/>
              </a:spcBef>
            </a:pPr>
            <a:r>
              <a:rPr lang="en-US" sz="1710" dirty="0">
                <a:solidFill>
                  <a:srgbClr val="FFFFFF"/>
                </a:solidFill>
                <a:latin typeface="Open Sans Extra Bold"/>
              </a:rPr>
              <a:t>Alat </a:t>
            </a:r>
            <a:r>
              <a:rPr lang="en-US" sz="1710" dirty="0" err="1">
                <a:solidFill>
                  <a:srgbClr val="FFFFFF"/>
                </a:solidFill>
                <a:latin typeface="Open Sans Extra Bold"/>
              </a:rPr>
              <a:t>bantu</a:t>
            </a:r>
            <a:r>
              <a:rPr lang="en-US" sz="1710" dirty="0">
                <a:solidFill>
                  <a:srgbClr val="FFFFFF"/>
                </a:solidFill>
                <a:latin typeface="Open Sans Extra Bold"/>
              </a:rPr>
              <a:t> </a:t>
            </a:r>
            <a:r>
              <a:rPr lang="en-US" sz="1710" dirty="0" err="1">
                <a:solidFill>
                  <a:srgbClr val="FFFFFF"/>
                </a:solidFill>
                <a:latin typeface="Open Sans Extra Bold"/>
              </a:rPr>
              <a:t>perpustakaan</a:t>
            </a:r>
            <a:endParaRPr lang="en-US" sz="1710" dirty="0">
              <a:solidFill>
                <a:srgbClr val="FFFFFF"/>
              </a:solidFill>
              <a:latin typeface="Open Sans Extra Bold"/>
            </a:endParaRPr>
          </a:p>
        </p:txBody>
      </p:sp>
      <p:sp>
        <p:nvSpPr>
          <p:cNvPr id="13" name="TextBox 13"/>
          <p:cNvSpPr txBox="1"/>
          <p:nvPr/>
        </p:nvSpPr>
        <p:spPr>
          <a:xfrm>
            <a:off x="1000218" y="3053485"/>
            <a:ext cx="3552732" cy="197528"/>
          </a:xfrm>
          <a:prstGeom prst="rect">
            <a:avLst/>
          </a:prstGeom>
        </p:spPr>
        <p:txBody>
          <a:bodyPr lIns="0" tIns="0" rIns="0" bIns="0" rtlCol="0" anchor="t">
            <a:spAutoFit/>
          </a:bodyPr>
          <a:lstStyle/>
          <a:p>
            <a:pPr algn="ctr">
              <a:lnSpc>
                <a:spcPts val="1710"/>
              </a:lnSpc>
              <a:spcBef>
                <a:spcPct val="0"/>
              </a:spcBef>
            </a:pPr>
            <a:r>
              <a:rPr lang="en-US" sz="1222" dirty="0">
                <a:solidFill>
                  <a:srgbClr val="FFFFFF"/>
                </a:solidFill>
                <a:latin typeface="Open Sans Extra Bold"/>
              </a:rPr>
              <a:t>Alat </a:t>
            </a:r>
            <a:r>
              <a:rPr lang="en-US" sz="1222" dirty="0" err="1">
                <a:solidFill>
                  <a:srgbClr val="FFFFFF"/>
                </a:solidFill>
                <a:latin typeface="Open Sans Extra Bold"/>
              </a:rPr>
              <a:t>bantu</a:t>
            </a:r>
            <a:r>
              <a:rPr lang="en-US" sz="1222" dirty="0">
                <a:solidFill>
                  <a:srgbClr val="FFFFFF"/>
                </a:solidFill>
                <a:latin typeface="Open Sans Extra Bold"/>
              </a:rPr>
              <a:t> </a:t>
            </a:r>
            <a:r>
              <a:rPr lang="en-US" sz="1222" dirty="0" err="1">
                <a:solidFill>
                  <a:srgbClr val="FFFFFF"/>
                </a:solidFill>
                <a:latin typeface="Open Sans Extra Bold"/>
              </a:rPr>
              <a:t>dalam</a:t>
            </a:r>
            <a:r>
              <a:rPr lang="en-US" sz="1222" dirty="0">
                <a:solidFill>
                  <a:srgbClr val="FFFFFF"/>
                </a:solidFill>
                <a:latin typeface="Open Sans Extra Bold"/>
              </a:rPr>
              <a:t> </a:t>
            </a:r>
            <a:r>
              <a:rPr lang="en-US" sz="1222" dirty="0" err="1">
                <a:solidFill>
                  <a:srgbClr val="FFFFFF"/>
                </a:solidFill>
                <a:latin typeface="Open Sans Extra Bold"/>
              </a:rPr>
              <a:t>mengambil</a:t>
            </a:r>
            <a:r>
              <a:rPr lang="en-US" sz="1222" dirty="0">
                <a:solidFill>
                  <a:srgbClr val="FFFFFF"/>
                </a:solidFill>
                <a:latin typeface="Open Sans Extra Bold"/>
              </a:rPr>
              <a:t> </a:t>
            </a:r>
            <a:r>
              <a:rPr lang="en-US" sz="1222" dirty="0" err="1">
                <a:solidFill>
                  <a:srgbClr val="FFFFFF"/>
                </a:solidFill>
                <a:latin typeface="Open Sans Extra Bold"/>
              </a:rPr>
              <a:t>keputusan</a:t>
            </a:r>
            <a:endParaRPr lang="en-US" sz="1222" dirty="0">
              <a:solidFill>
                <a:srgbClr val="FFFFFF"/>
              </a:solidFill>
              <a:latin typeface="Open Sans Extra Bold"/>
            </a:endParaRPr>
          </a:p>
        </p:txBody>
      </p:sp>
      <p:sp>
        <p:nvSpPr>
          <p:cNvPr id="14" name="TextBox 14"/>
          <p:cNvSpPr txBox="1"/>
          <p:nvPr/>
        </p:nvSpPr>
        <p:spPr>
          <a:xfrm>
            <a:off x="984439" y="3812529"/>
            <a:ext cx="3552732" cy="227229"/>
          </a:xfrm>
          <a:prstGeom prst="rect">
            <a:avLst/>
          </a:prstGeom>
        </p:spPr>
        <p:txBody>
          <a:bodyPr lIns="0" tIns="0" rIns="0" bIns="0" rtlCol="0" anchor="t">
            <a:spAutoFit/>
          </a:bodyPr>
          <a:lstStyle/>
          <a:p>
            <a:pPr algn="ctr">
              <a:lnSpc>
                <a:spcPts val="1881"/>
              </a:lnSpc>
              <a:spcBef>
                <a:spcPct val="0"/>
              </a:spcBef>
            </a:pPr>
            <a:r>
              <a:rPr lang="en-US" sz="1344" dirty="0">
                <a:solidFill>
                  <a:srgbClr val="FFFFFF"/>
                </a:solidFill>
                <a:latin typeface="Open Sans Extra Bold"/>
              </a:rPr>
              <a:t>Alat </a:t>
            </a:r>
            <a:r>
              <a:rPr lang="en-US" sz="1344" dirty="0" err="1">
                <a:solidFill>
                  <a:srgbClr val="FFFFFF"/>
                </a:solidFill>
                <a:latin typeface="Open Sans Extra Bold"/>
              </a:rPr>
              <a:t>perekam</a:t>
            </a:r>
            <a:r>
              <a:rPr lang="en-US" sz="1344" dirty="0">
                <a:solidFill>
                  <a:srgbClr val="FFFFFF"/>
                </a:solidFill>
                <a:latin typeface="Open Sans Extra Bold"/>
              </a:rPr>
              <a:t> </a:t>
            </a:r>
            <a:r>
              <a:rPr lang="en-US" sz="1344" dirty="0" err="1">
                <a:solidFill>
                  <a:srgbClr val="FFFFFF"/>
                </a:solidFill>
                <a:latin typeface="Open Sans Extra Bold"/>
              </a:rPr>
              <a:t>perjalanan</a:t>
            </a:r>
            <a:r>
              <a:rPr lang="en-US" sz="1344" dirty="0">
                <a:solidFill>
                  <a:srgbClr val="FFFFFF"/>
                </a:solidFill>
                <a:latin typeface="Open Sans Extra Bold"/>
              </a:rPr>
              <a:t> </a:t>
            </a:r>
            <a:r>
              <a:rPr lang="en-US" sz="1344" dirty="0" err="1">
                <a:solidFill>
                  <a:srgbClr val="FFFFFF"/>
                </a:solidFill>
                <a:latin typeface="Open Sans Extra Bold"/>
              </a:rPr>
              <a:t>organisasi</a:t>
            </a:r>
            <a:endParaRPr lang="en-US" sz="1344" dirty="0">
              <a:solidFill>
                <a:srgbClr val="FFFFFF"/>
              </a:solidFill>
              <a:latin typeface="Open Sans Extra Bold"/>
            </a:endParaRPr>
          </a:p>
        </p:txBody>
      </p:sp>
      <p:sp>
        <p:nvSpPr>
          <p:cNvPr id="15" name="TextBox 15"/>
          <p:cNvSpPr txBox="1"/>
          <p:nvPr/>
        </p:nvSpPr>
        <p:spPr>
          <a:xfrm>
            <a:off x="1290146" y="4495812"/>
            <a:ext cx="2854354" cy="434846"/>
          </a:xfrm>
          <a:prstGeom prst="rect">
            <a:avLst/>
          </a:prstGeom>
        </p:spPr>
        <p:txBody>
          <a:bodyPr lIns="0" tIns="0" rIns="0" bIns="0" rtlCol="0" anchor="t">
            <a:spAutoFit/>
          </a:bodyPr>
          <a:lstStyle/>
          <a:p>
            <a:pPr algn="ctr">
              <a:lnSpc>
                <a:spcPts val="1772"/>
              </a:lnSpc>
              <a:spcBef>
                <a:spcPct val="0"/>
              </a:spcBef>
            </a:pPr>
            <a:r>
              <a:rPr lang="en-US" sz="1265" dirty="0" err="1">
                <a:solidFill>
                  <a:srgbClr val="FFFFFF"/>
                </a:solidFill>
                <a:latin typeface="Open Sans Extra Bold"/>
              </a:rPr>
              <a:t>Mengefektifkan</a:t>
            </a:r>
            <a:r>
              <a:rPr lang="en-US" sz="1265" dirty="0">
                <a:solidFill>
                  <a:srgbClr val="FFFFFF"/>
                </a:solidFill>
                <a:latin typeface="Open Sans Extra Bold"/>
              </a:rPr>
              <a:t> dan </a:t>
            </a:r>
            <a:r>
              <a:rPr lang="en-US" sz="1265" dirty="0" err="1">
                <a:solidFill>
                  <a:srgbClr val="FFFFFF"/>
                </a:solidFill>
                <a:latin typeface="Open Sans Extra Bold"/>
              </a:rPr>
              <a:t>mengefisienkan</a:t>
            </a:r>
            <a:r>
              <a:rPr lang="en-US" sz="1265" dirty="0">
                <a:solidFill>
                  <a:srgbClr val="FFFFFF"/>
                </a:solidFill>
                <a:latin typeface="Open Sans Extra Bold"/>
              </a:rPr>
              <a:t> </a:t>
            </a:r>
            <a:r>
              <a:rPr lang="en-US" sz="1265" dirty="0" err="1">
                <a:solidFill>
                  <a:srgbClr val="FFFFFF"/>
                </a:solidFill>
                <a:latin typeface="Open Sans Extra Bold"/>
              </a:rPr>
              <a:t>pekerjaan</a:t>
            </a:r>
            <a:endParaRPr lang="en-US" sz="1265" dirty="0">
              <a:solidFill>
                <a:srgbClr val="FFFFFF"/>
              </a:solidFill>
              <a:latin typeface="Open Sans Extra Bold"/>
            </a:endParaRPr>
          </a:p>
        </p:txBody>
      </p:sp>
      <p:sp>
        <p:nvSpPr>
          <p:cNvPr id="16" name="TextBox 16"/>
          <p:cNvSpPr txBox="1"/>
          <p:nvPr/>
        </p:nvSpPr>
        <p:spPr>
          <a:xfrm>
            <a:off x="5152782" y="1991833"/>
            <a:ext cx="3746845" cy="229172"/>
          </a:xfrm>
          <a:prstGeom prst="rect">
            <a:avLst/>
          </a:prstGeom>
        </p:spPr>
        <p:txBody>
          <a:bodyPr lIns="0" tIns="0" rIns="0" bIns="0" rtlCol="0" anchor="t">
            <a:spAutoFit/>
          </a:bodyPr>
          <a:lstStyle/>
          <a:p>
            <a:pPr algn="ctr">
              <a:lnSpc>
                <a:spcPts val="1831"/>
              </a:lnSpc>
              <a:spcBef>
                <a:spcPct val="0"/>
              </a:spcBef>
            </a:pPr>
            <a:r>
              <a:rPr lang="en-US" sz="1308" dirty="0">
                <a:solidFill>
                  <a:srgbClr val="FFFFFF"/>
                </a:solidFill>
                <a:latin typeface="Open Sans Extra Bold"/>
              </a:rPr>
              <a:t>Alat </a:t>
            </a:r>
            <a:r>
              <a:rPr lang="en-US" sz="1308" dirty="0" err="1">
                <a:solidFill>
                  <a:srgbClr val="FFFFFF"/>
                </a:solidFill>
                <a:latin typeface="Open Sans Extra Bold"/>
              </a:rPr>
              <a:t>untuk</a:t>
            </a:r>
            <a:r>
              <a:rPr lang="en-US" sz="1308" dirty="0">
                <a:solidFill>
                  <a:srgbClr val="FFFFFF"/>
                </a:solidFill>
                <a:latin typeface="Open Sans Extra Bold"/>
              </a:rPr>
              <a:t> </a:t>
            </a:r>
            <a:r>
              <a:rPr lang="en-US" sz="1308" dirty="0" err="1">
                <a:solidFill>
                  <a:srgbClr val="FFFFFF"/>
                </a:solidFill>
                <a:latin typeface="Open Sans Extra Bold"/>
              </a:rPr>
              <a:t>memecahkan</a:t>
            </a:r>
            <a:r>
              <a:rPr lang="en-US" sz="1308" dirty="0">
                <a:solidFill>
                  <a:srgbClr val="FFFFFF"/>
                </a:solidFill>
                <a:latin typeface="Open Sans Extra Bold"/>
              </a:rPr>
              <a:t> </a:t>
            </a:r>
            <a:r>
              <a:rPr lang="en-US" sz="1308" dirty="0" err="1">
                <a:solidFill>
                  <a:srgbClr val="FFFFFF"/>
                </a:solidFill>
                <a:latin typeface="Open Sans Extra Bold"/>
              </a:rPr>
              <a:t>permasalahan</a:t>
            </a:r>
            <a:r>
              <a:rPr lang="en-US" sz="1308" dirty="0">
                <a:solidFill>
                  <a:srgbClr val="FFFFFF"/>
                </a:solidFill>
                <a:latin typeface="Open Sans Extra Bold"/>
              </a:rPr>
              <a:t> </a:t>
            </a:r>
          </a:p>
        </p:txBody>
      </p:sp>
      <p:sp>
        <p:nvSpPr>
          <p:cNvPr id="17" name="TextBox 17"/>
          <p:cNvSpPr txBox="1"/>
          <p:nvPr/>
        </p:nvSpPr>
        <p:spPr>
          <a:xfrm>
            <a:off x="5141478" y="2819455"/>
            <a:ext cx="3704740" cy="241247"/>
          </a:xfrm>
          <a:prstGeom prst="rect">
            <a:avLst/>
          </a:prstGeom>
        </p:spPr>
        <p:txBody>
          <a:bodyPr lIns="0" tIns="0" rIns="0" bIns="0" rtlCol="0" anchor="t">
            <a:spAutoFit/>
          </a:bodyPr>
          <a:lstStyle/>
          <a:p>
            <a:pPr algn="ctr">
              <a:lnSpc>
                <a:spcPts val="2014"/>
              </a:lnSpc>
              <a:spcBef>
                <a:spcPct val="0"/>
              </a:spcBef>
            </a:pPr>
            <a:r>
              <a:rPr lang="en-US" sz="1439" dirty="0">
                <a:solidFill>
                  <a:srgbClr val="FFFFFF"/>
                </a:solidFill>
                <a:latin typeface="Open Sans Extra Bold"/>
              </a:rPr>
              <a:t>Alat </a:t>
            </a:r>
            <a:r>
              <a:rPr lang="en-US" sz="1439" dirty="0" err="1">
                <a:solidFill>
                  <a:srgbClr val="FFFFFF"/>
                </a:solidFill>
                <a:latin typeface="Open Sans Extra Bold"/>
              </a:rPr>
              <a:t>untuk</a:t>
            </a:r>
            <a:r>
              <a:rPr lang="en-US" sz="1439" dirty="0">
                <a:solidFill>
                  <a:srgbClr val="FFFFFF"/>
                </a:solidFill>
                <a:latin typeface="Open Sans Extra Bold"/>
              </a:rPr>
              <a:t> </a:t>
            </a:r>
            <a:r>
              <a:rPr lang="en-US" sz="1439" dirty="0" err="1">
                <a:solidFill>
                  <a:srgbClr val="FFFFFF"/>
                </a:solidFill>
                <a:latin typeface="Open Sans Extra Bold"/>
              </a:rPr>
              <a:t>memberikan</a:t>
            </a:r>
            <a:r>
              <a:rPr lang="en-US" sz="1439" dirty="0">
                <a:solidFill>
                  <a:srgbClr val="FFFFFF"/>
                </a:solidFill>
                <a:latin typeface="Open Sans Extra Bold"/>
              </a:rPr>
              <a:t> </a:t>
            </a:r>
            <a:r>
              <a:rPr lang="en-US" sz="1439" dirty="0" err="1">
                <a:solidFill>
                  <a:srgbClr val="FFFFFF"/>
                </a:solidFill>
                <a:latin typeface="Open Sans Extra Bold"/>
              </a:rPr>
              <a:t>keterangan</a:t>
            </a:r>
            <a:endParaRPr lang="en-US" sz="1439" dirty="0">
              <a:solidFill>
                <a:srgbClr val="FFFFFF"/>
              </a:solidFill>
              <a:latin typeface="Open Sans Extra Bold"/>
            </a:endParaRPr>
          </a:p>
        </p:txBody>
      </p:sp>
      <p:sp>
        <p:nvSpPr>
          <p:cNvPr id="18" name="TextBox 18"/>
          <p:cNvSpPr txBox="1"/>
          <p:nvPr/>
        </p:nvSpPr>
        <p:spPr>
          <a:xfrm>
            <a:off x="5180975" y="3661972"/>
            <a:ext cx="3625745" cy="219560"/>
          </a:xfrm>
          <a:prstGeom prst="rect">
            <a:avLst/>
          </a:prstGeom>
        </p:spPr>
        <p:txBody>
          <a:bodyPr lIns="0" tIns="0" rIns="0" bIns="0" rtlCol="0" anchor="t">
            <a:spAutoFit/>
          </a:bodyPr>
          <a:lstStyle/>
          <a:p>
            <a:pPr algn="ctr">
              <a:lnSpc>
                <a:spcPts val="1791"/>
              </a:lnSpc>
              <a:spcBef>
                <a:spcPct val="0"/>
              </a:spcBef>
            </a:pPr>
            <a:r>
              <a:rPr lang="en-US" sz="1279" dirty="0" err="1">
                <a:solidFill>
                  <a:srgbClr val="FFFFFF"/>
                </a:solidFill>
                <a:latin typeface="Open Sans Extra Bold"/>
              </a:rPr>
              <a:t>Sumber</a:t>
            </a:r>
            <a:r>
              <a:rPr lang="en-US" sz="1279" dirty="0">
                <a:solidFill>
                  <a:srgbClr val="FFFFFF"/>
                </a:solidFill>
                <a:latin typeface="Open Sans Extra Bold"/>
              </a:rPr>
              <a:t> </a:t>
            </a:r>
            <a:r>
              <a:rPr lang="en-US" sz="1279" dirty="0" err="1">
                <a:solidFill>
                  <a:srgbClr val="FFFFFF"/>
                </a:solidFill>
                <a:latin typeface="Open Sans Extra Bold"/>
              </a:rPr>
              <a:t>informasi</a:t>
            </a:r>
            <a:r>
              <a:rPr lang="en-US" sz="1279" dirty="0">
                <a:solidFill>
                  <a:srgbClr val="FFFFFF"/>
                </a:solidFill>
                <a:latin typeface="Open Sans Extra Bold"/>
              </a:rPr>
              <a:t> </a:t>
            </a:r>
            <a:r>
              <a:rPr lang="en-US" sz="1279" dirty="0" err="1">
                <a:solidFill>
                  <a:srgbClr val="FFFFFF"/>
                </a:solidFill>
                <a:latin typeface="Open Sans Extra Bold"/>
              </a:rPr>
              <a:t>peristiwa</a:t>
            </a:r>
            <a:r>
              <a:rPr lang="en-US" sz="1279" dirty="0">
                <a:solidFill>
                  <a:srgbClr val="FFFFFF"/>
                </a:solidFill>
                <a:latin typeface="Open Sans Extra Bold"/>
              </a:rPr>
              <a:t> dan </a:t>
            </a:r>
            <a:r>
              <a:rPr lang="en-US" sz="1279" dirty="0" err="1">
                <a:solidFill>
                  <a:srgbClr val="FFFFFF"/>
                </a:solidFill>
                <a:latin typeface="Open Sans Extra Bold"/>
              </a:rPr>
              <a:t>kegiatan</a:t>
            </a:r>
            <a:r>
              <a:rPr lang="en-US" sz="1279" dirty="0">
                <a:solidFill>
                  <a:srgbClr val="FFFFFF"/>
                </a:solidFill>
                <a:latin typeface="Open Sans Extra Bold"/>
              </a:rPr>
              <a:t> </a:t>
            </a:r>
          </a:p>
        </p:txBody>
      </p:sp>
      <p:pic>
        <p:nvPicPr>
          <p:cNvPr id="9" name="Picture 6">
            <a:hlinkClick r:id="rId9" action="ppaction://hlinksldjump">
              <a:snd r:embed="rId10" name="click.wav"/>
            </a:hlinkClick>
            <a:extLst>
              <a:ext uri="{FF2B5EF4-FFF2-40B4-BE49-F238E27FC236}">
                <a16:creationId xmlns:a16="http://schemas.microsoft.com/office/drawing/2014/main" id="{E31C6847-F667-8FB9-19CD-AB7BDAB7390E}"/>
              </a:ext>
            </a:extLst>
          </p:cNvPr>
          <p:cNvPicPr>
            <a:picLocks noChangeAspect="1"/>
          </p:cNvPicPr>
          <p:nvPr/>
        </p:nvPicPr>
        <p:blipFill>
          <a:blip r:embed="rId11"/>
          <a:srcRect l="1495" t="1911" r="71866" b="72140"/>
          <a:stretch>
            <a:fillRect/>
          </a:stretch>
        </p:blipFill>
        <p:spPr>
          <a:xfrm>
            <a:off x="8210194" y="158328"/>
            <a:ext cx="854685" cy="83255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par>
                                <p:cTn id="8" presetID="10" presetClass="entr" presetSubtype="0" fill="hold" grpId="0"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3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40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4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5000"/>
                            </p:stCondLst>
                            <p:childTnLst>
                              <p:par>
                                <p:cTn id="36" presetID="10"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811" b="7813"/>
          <a:stretch>
            <a:fillRect/>
          </a:stretch>
        </p:blipFill>
        <p:spPr>
          <a:xfrm>
            <a:off x="0" y="0"/>
            <a:ext cx="9144000" cy="5143500"/>
          </a:xfrm>
          <a:prstGeom prst="rect">
            <a:avLst/>
          </a:prstGeom>
        </p:spPr>
      </p:pic>
      <p:pic>
        <p:nvPicPr>
          <p:cNvPr id="3" name="Picture 3"/>
          <p:cNvPicPr>
            <a:picLocks noChangeAspect="1"/>
          </p:cNvPicPr>
          <p:nvPr/>
        </p:nvPicPr>
        <p:blipFill>
          <a:blip r:embed="rId5"/>
          <a:srcRect/>
          <a:stretch>
            <a:fillRect/>
          </a:stretch>
        </p:blipFill>
        <p:spPr>
          <a:xfrm>
            <a:off x="-791366" y="6000"/>
            <a:ext cx="3183938" cy="4114944"/>
          </a:xfrm>
          <a:prstGeom prst="rect">
            <a:avLst/>
          </a:prstGeom>
        </p:spPr>
      </p:pic>
      <p:grpSp>
        <p:nvGrpSpPr>
          <p:cNvPr id="4" name="Group 4"/>
          <p:cNvGrpSpPr/>
          <p:nvPr/>
        </p:nvGrpSpPr>
        <p:grpSpPr>
          <a:xfrm>
            <a:off x="2188056" y="334936"/>
            <a:ext cx="4767888" cy="525912"/>
            <a:chOff x="0" y="0"/>
            <a:chExt cx="2778981" cy="306530"/>
          </a:xfrm>
        </p:grpSpPr>
        <p:sp>
          <p:nvSpPr>
            <p:cNvPr id="5" name="Freeform 5"/>
            <p:cNvSpPr/>
            <p:nvPr/>
          </p:nvSpPr>
          <p:spPr>
            <a:xfrm>
              <a:off x="0" y="0"/>
              <a:ext cx="2778981" cy="306530"/>
            </a:xfrm>
            <a:custGeom>
              <a:avLst/>
              <a:gdLst/>
              <a:ahLst/>
              <a:cxnLst/>
              <a:rect l="l" t="t" r="r" b="b"/>
              <a:pathLst>
                <a:path w="2778981" h="306530">
                  <a:moveTo>
                    <a:pt x="40594" y="0"/>
                  </a:moveTo>
                  <a:lnTo>
                    <a:pt x="2738387" y="0"/>
                  </a:lnTo>
                  <a:cubicBezTo>
                    <a:pt x="2749153" y="0"/>
                    <a:pt x="2759478" y="4277"/>
                    <a:pt x="2767091" y="11890"/>
                  </a:cubicBezTo>
                  <a:cubicBezTo>
                    <a:pt x="2774704" y="19503"/>
                    <a:pt x="2778981" y="29828"/>
                    <a:pt x="2778981" y="40594"/>
                  </a:cubicBezTo>
                  <a:lnTo>
                    <a:pt x="2778981" y="265936"/>
                  </a:lnTo>
                  <a:cubicBezTo>
                    <a:pt x="2778981" y="276702"/>
                    <a:pt x="2774704" y="287027"/>
                    <a:pt x="2767091" y="294640"/>
                  </a:cubicBezTo>
                  <a:cubicBezTo>
                    <a:pt x="2759479" y="302253"/>
                    <a:pt x="2749153" y="306530"/>
                    <a:pt x="2738387" y="306530"/>
                  </a:cubicBezTo>
                  <a:lnTo>
                    <a:pt x="40594" y="306530"/>
                  </a:lnTo>
                  <a:cubicBezTo>
                    <a:pt x="29828" y="306530"/>
                    <a:pt x="19503" y="302253"/>
                    <a:pt x="11890" y="294640"/>
                  </a:cubicBezTo>
                  <a:cubicBezTo>
                    <a:pt x="4277" y="287027"/>
                    <a:pt x="0" y="276702"/>
                    <a:pt x="0" y="265936"/>
                  </a:cubicBezTo>
                  <a:lnTo>
                    <a:pt x="0" y="40594"/>
                  </a:lnTo>
                  <a:cubicBezTo>
                    <a:pt x="0" y="29828"/>
                    <a:pt x="4277" y="19503"/>
                    <a:pt x="11890" y="11890"/>
                  </a:cubicBezTo>
                  <a:cubicBezTo>
                    <a:pt x="19503" y="4277"/>
                    <a:pt x="29828" y="0"/>
                    <a:pt x="40594" y="0"/>
                  </a:cubicBezTo>
                  <a:close/>
                </a:path>
              </a:pathLst>
            </a:custGeom>
            <a:solidFill>
              <a:srgbClr val="2B3467"/>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7" name="Picture 7"/>
          <p:cNvPicPr>
            <a:picLocks noChangeAspect="1"/>
          </p:cNvPicPr>
          <p:nvPr/>
        </p:nvPicPr>
        <p:blipFill>
          <a:blip r:embed="rId6"/>
          <a:srcRect/>
          <a:stretch>
            <a:fillRect/>
          </a:stretch>
        </p:blipFill>
        <p:spPr>
          <a:xfrm>
            <a:off x="6022245" y="1619797"/>
            <a:ext cx="4017214" cy="4114944"/>
          </a:xfrm>
          <a:prstGeom prst="rect">
            <a:avLst/>
          </a:prstGeom>
        </p:spPr>
      </p:pic>
      <p:grpSp>
        <p:nvGrpSpPr>
          <p:cNvPr id="8" name="Group 8"/>
          <p:cNvGrpSpPr/>
          <p:nvPr/>
        </p:nvGrpSpPr>
        <p:grpSpPr>
          <a:xfrm>
            <a:off x="1433146" y="1079923"/>
            <a:ext cx="6681071" cy="1065748"/>
            <a:chOff x="0" y="0"/>
            <a:chExt cx="7362921" cy="1174515"/>
          </a:xfrm>
        </p:grpSpPr>
        <p:sp>
          <p:nvSpPr>
            <p:cNvPr id="9" name="Freeform 9"/>
            <p:cNvSpPr/>
            <p:nvPr/>
          </p:nvSpPr>
          <p:spPr>
            <a:xfrm>
              <a:off x="0" y="0"/>
              <a:ext cx="7362921" cy="1174515"/>
            </a:xfrm>
            <a:custGeom>
              <a:avLst/>
              <a:gdLst/>
              <a:ahLst/>
              <a:cxnLst/>
              <a:rect l="l" t="t" r="r" b="b"/>
              <a:pathLst>
                <a:path w="7362921" h="1174515">
                  <a:moveTo>
                    <a:pt x="28970" y="0"/>
                  </a:moveTo>
                  <a:lnTo>
                    <a:pt x="7333952" y="0"/>
                  </a:lnTo>
                  <a:cubicBezTo>
                    <a:pt x="7341635" y="0"/>
                    <a:pt x="7349003" y="3052"/>
                    <a:pt x="7354436" y="8485"/>
                  </a:cubicBezTo>
                  <a:cubicBezTo>
                    <a:pt x="7359869" y="13918"/>
                    <a:pt x="7362921" y="21286"/>
                    <a:pt x="7362921" y="28970"/>
                  </a:cubicBezTo>
                  <a:lnTo>
                    <a:pt x="7362921" y="1145546"/>
                  </a:lnTo>
                  <a:cubicBezTo>
                    <a:pt x="7362921" y="1153229"/>
                    <a:pt x="7359869" y="1160597"/>
                    <a:pt x="7354436" y="1166030"/>
                  </a:cubicBezTo>
                  <a:cubicBezTo>
                    <a:pt x="7349003" y="1171463"/>
                    <a:pt x="7341635" y="1174515"/>
                    <a:pt x="7333952" y="1174515"/>
                  </a:cubicBezTo>
                  <a:lnTo>
                    <a:pt x="28970" y="1174515"/>
                  </a:lnTo>
                  <a:cubicBezTo>
                    <a:pt x="21286" y="1174515"/>
                    <a:pt x="13918" y="1171463"/>
                    <a:pt x="8485" y="1166030"/>
                  </a:cubicBezTo>
                  <a:cubicBezTo>
                    <a:pt x="3052" y="1160597"/>
                    <a:pt x="0" y="1153229"/>
                    <a:pt x="0" y="1145546"/>
                  </a:cubicBezTo>
                  <a:lnTo>
                    <a:pt x="0" y="28970"/>
                  </a:lnTo>
                  <a:cubicBezTo>
                    <a:pt x="0" y="21286"/>
                    <a:pt x="3052" y="13918"/>
                    <a:pt x="8485" y="8485"/>
                  </a:cubicBezTo>
                  <a:cubicBezTo>
                    <a:pt x="13918" y="3052"/>
                    <a:pt x="21286" y="0"/>
                    <a:pt x="28970" y="0"/>
                  </a:cubicBezTo>
                  <a:close/>
                </a:path>
              </a:pathLst>
            </a:custGeom>
            <a:solidFill>
              <a:srgbClr val="2B3467"/>
            </a:solidFill>
          </p:spPr>
        </p:sp>
        <p:sp>
          <p:nvSpPr>
            <p:cNvPr id="10" name="TextBox 10"/>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grpSp>
        <p:nvGrpSpPr>
          <p:cNvPr id="11" name="Group 11"/>
          <p:cNvGrpSpPr/>
          <p:nvPr/>
        </p:nvGrpSpPr>
        <p:grpSpPr>
          <a:xfrm>
            <a:off x="1029782" y="1184250"/>
            <a:ext cx="806728" cy="80672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AA51A"/>
            </a:solidFill>
          </p:spPr>
        </p:sp>
        <p:sp>
          <p:nvSpPr>
            <p:cNvPr id="13" name="TextBox 13"/>
            <p:cNvSpPr txBox="1"/>
            <p:nvPr/>
          </p:nvSpPr>
          <p:spPr>
            <a:xfrm>
              <a:off x="139700" y="111125"/>
              <a:ext cx="533400" cy="561975"/>
            </a:xfrm>
            <a:prstGeom prst="rect">
              <a:avLst/>
            </a:prstGeom>
          </p:spPr>
          <p:txBody>
            <a:bodyPr lIns="34707" tIns="34707" rIns="34707" bIns="34707" rtlCol="0" anchor="ctr"/>
            <a:lstStyle/>
            <a:p>
              <a:pPr algn="ctr">
                <a:lnSpc>
                  <a:spcPts val="1400"/>
                </a:lnSpc>
              </a:pPr>
              <a:endParaRPr/>
            </a:p>
          </p:txBody>
        </p:sp>
      </p:grpSp>
      <p:grpSp>
        <p:nvGrpSpPr>
          <p:cNvPr id="14" name="Group 14"/>
          <p:cNvGrpSpPr/>
          <p:nvPr/>
        </p:nvGrpSpPr>
        <p:grpSpPr>
          <a:xfrm>
            <a:off x="1389493" y="1323013"/>
            <a:ext cx="1496754" cy="519220"/>
            <a:chOff x="0" y="0"/>
            <a:chExt cx="1166612" cy="404694"/>
          </a:xfrm>
        </p:grpSpPr>
        <p:sp>
          <p:nvSpPr>
            <p:cNvPr id="15" name="Freeform 15"/>
            <p:cNvSpPr/>
            <p:nvPr/>
          </p:nvSpPr>
          <p:spPr>
            <a:xfrm>
              <a:off x="0" y="0"/>
              <a:ext cx="1166612" cy="404694"/>
            </a:xfrm>
            <a:custGeom>
              <a:avLst/>
              <a:gdLst/>
              <a:ahLst/>
              <a:cxnLst/>
              <a:rect l="l" t="t" r="r" b="b"/>
              <a:pathLst>
                <a:path w="1166612" h="404694">
                  <a:moveTo>
                    <a:pt x="129312" y="0"/>
                  </a:moveTo>
                  <a:lnTo>
                    <a:pt x="1037300" y="0"/>
                  </a:lnTo>
                  <a:cubicBezTo>
                    <a:pt x="1071595" y="0"/>
                    <a:pt x="1104486" y="13624"/>
                    <a:pt x="1128737" y="37875"/>
                  </a:cubicBezTo>
                  <a:cubicBezTo>
                    <a:pt x="1152988" y="62125"/>
                    <a:pt x="1166612" y="95016"/>
                    <a:pt x="1166612" y="129312"/>
                  </a:cubicBezTo>
                  <a:lnTo>
                    <a:pt x="1166612" y="275383"/>
                  </a:lnTo>
                  <a:cubicBezTo>
                    <a:pt x="1166612" y="346799"/>
                    <a:pt x="1108717" y="404694"/>
                    <a:pt x="1037300" y="404694"/>
                  </a:cubicBezTo>
                  <a:lnTo>
                    <a:pt x="129312" y="404694"/>
                  </a:lnTo>
                  <a:cubicBezTo>
                    <a:pt x="57895" y="404694"/>
                    <a:pt x="0" y="346799"/>
                    <a:pt x="0" y="275383"/>
                  </a:cubicBezTo>
                  <a:lnTo>
                    <a:pt x="0" y="129312"/>
                  </a:lnTo>
                  <a:cubicBezTo>
                    <a:pt x="0" y="57895"/>
                    <a:pt x="57895" y="0"/>
                    <a:pt x="129312" y="0"/>
                  </a:cubicBezTo>
                  <a:close/>
                </a:path>
              </a:pathLst>
            </a:custGeom>
            <a:solidFill>
              <a:srgbClr val="FAA51A"/>
            </a:solidFill>
          </p:spPr>
        </p:sp>
        <p:sp>
          <p:nvSpPr>
            <p:cNvPr id="16" name="TextBox 16"/>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grpSp>
        <p:nvGrpSpPr>
          <p:cNvPr id="17" name="Group 17"/>
          <p:cNvGrpSpPr/>
          <p:nvPr/>
        </p:nvGrpSpPr>
        <p:grpSpPr>
          <a:xfrm>
            <a:off x="1433146" y="2360762"/>
            <a:ext cx="6681071" cy="1214601"/>
            <a:chOff x="0" y="0"/>
            <a:chExt cx="7362921" cy="1338560"/>
          </a:xfrm>
        </p:grpSpPr>
        <p:sp>
          <p:nvSpPr>
            <p:cNvPr id="18" name="Freeform 18"/>
            <p:cNvSpPr/>
            <p:nvPr/>
          </p:nvSpPr>
          <p:spPr>
            <a:xfrm>
              <a:off x="0" y="0"/>
              <a:ext cx="7362921" cy="1338560"/>
            </a:xfrm>
            <a:custGeom>
              <a:avLst/>
              <a:gdLst/>
              <a:ahLst/>
              <a:cxnLst/>
              <a:rect l="l" t="t" r="r" b="b"/>
              <a:pathLst>
                <a:path w="7362921" h="1338560">
                  <a:moveTo>
                    <a:pt x="28970" y="0"/>
                  </a:moveTo>
                  <a:lnTo>
                    <a:pt x="7333952" y="0"/>
                  </a:lnTo>
                  <a:cubicBezTo>
                    <a:pt x="7341635" y="0"/>
                    <a:pt x="7349003" y="3052"/>
                    <a:pt x="7354436" y="8485"/>
                  </a:cubicBezTo>
                  <a:cubicBezTo>
                    <a:pt x="7359869" y="13918"/>
                    <a:pt x="7362921" y="21286"/>
                    <a:pt x="7362921" y="28970"/>
                  </a:cubicBezTo>
                  <a:lnTo>
                    <a:pt x="7362921" y="1309590"/>
                  </a:lnTo>
                  <a:cubicBezTo>
                    <a:pt x="7362921" y="1317274"/>
                    <a:pt x="7359869" y="1324642"/>
                    <a:pt x="7354436" y="1330075"/>
                  </a:cubicBezTo>
                  <a:cubicBezTo>
                    <a:pt x="7349003" y="1335508"/>
                    <a:pt x="7341635" y="1338560"/>
                    <a:pt x="7333952" y="1338560"/>
                  </a:cubicBezTo>
                  <a:lnTo>
                    <a:pt x="28970" y="1338560"/>
                  </a:lnTo>
                  <a:cubicBezTo>
                    <a:pt x="21286" y="1338560"/>
                    <a:pt x="13918" y="1335508"/>
                    <a:pt x="8485" y="1330075"/>
                  </a:cubicBezTo>
                  <a:cubicBezTo>
                    <a:pt x="3052" y="1324642"/>
                    <a:pt x="0" y="1317274"/>
                    <a:pt x="0" y="1309590"/>
                  </a:cubicBezTo>
                  <a:lnTo>
                    <a:pt x="0" y="28970"/>
                  </a:lnTo>
                  <a:cubicBezTo>
                    <a:pt x="0" y="21286"/>
                    <a:pt x="3052" y="13918"/>
                    <a:pt x="8485" y="8485"/>
                  </a:cubicBezTo>
                  <a:cubicBezTo>
                    <a:pt x="13918" y="3052"/>
                    <a:pt x="21286" y="0"/>
                    <a:pt x="28970" y="0"/>
                  </a:cubicBezTo>
                  <a:close/>
                </a:path>
              </a:pathLst>
            </a:custGeom>
            <a:solidFill>
              <a:srgbClr val="2B3467"/>
            </a:solidFill>
          </p:spPr>
        </p:sp>
        <p:sp>
          <p:nvSpPr>
            <p:cNvPr id="19" name="TextBox 19"/>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grpSp>
        <p:nvGrpSpPr>
          <p:cNvPr id="20" name="Group 20"/>
          <p:cNvGrpSpPr/>
          <p:nvPr/>
        </p:nvGrpSpPr>
        <p:grpSpPr>
          <a:xfrm>
            <a:off x="1029782" y="2541439"/>
            <a:ext cx="806728" cy="80672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AA51A"/>
            </a:solidFill>
          </p:spPr>
        </p:sp>
        <p:sp>
          <p:nvSpPr>
            <p:cNvPr id="22" name="TextBox 22"/>
            <p:cNvSpPr txBox="1"/>
            <p:nvPr/>
          </p:nvSpPr>
          <p:spPr>
            <a:xfrm>
              <a:off x="139700" y="111125"/>
              <a:ext cx="533400" cy="561975"/>
            </a:xfrm>
            <a:prstGeom prst="rect">
              <a:avLst/>
            </a:prstGeom>
          </p:spPr>
          <p:txBody>
            <a:bodyPr lIns="34707" tIns="34707" rIns="34707" bIns="34707" rtlCol="0" anchor="ctr"/>
            <a:lstStyle/>
            <a:p>
              <a:pPr algn="ctr">
                <a:lnSpc>
                  <a:spcPts val="1400"/>
                </a:lnSpc>
              </a:pPr>
              <a:endParaRPr/>
            </a:p>
          </p:txBody>
        </p:sp>
      </p:grpSp>
      <p:grpSp>
        <p:nvGrpSpPr>
          <p:cNvPr id="23" name="Group 23"/>
          <p:cNvGrpSpPr/>
          <p:nvPr/>
        </p:nvGrpSpPr>
        <p:grpSpPr>
          <a:xfrm>
            <a:off x="1389493" y="2680202"/>
            <a:ext cx="1496754" cy="519220"/>
            <a:chOff x="0" y="0"/>
            <a:chExt cx="1166612" cy="404694"/>
          </a:xfrm>
        </p:grpSpPr>
        <p:sp>
          <p:nvSpPr>
            <p:cNvPr id="24" name="Freeform 24"/>
            <p:cNvSpPr/>
            <p:nvPr/>
          </p:nvSpPr>
          <p:spPr>
            <a:xfrm>
              <a:off x="0" y="0"/>
              <a:ext cx="1166612" cy="404694"/>
            </a:xfrm>
            <a:custGeom>
              <a:avLst/>
              <a:gdLst/>
              <a:ahLst/>
              <a:cxnLst/>
              <a:rect l="l" t="t" r="r" b="b"/>
              <a:pathLst>
                <a:path w="1166612" h="404694">
                  <a:moveTo>
                    <a:pt x="129312" y="0"/>
                  </a:moveTo>
                  <a:lnTo>
                    <a:pt x="1037300" y="0"/>
                  </a:lnTo>
                  <a:cubicBezTo>
                    <a:pt x="1071595" y="0"/>
                    <a:pt x="1104486" y="13624"/>
                    <a:pt x="1128737" y="37875"/>
                  </a:cubicBezTo>
                  <a:cubicBezTo>
                    <a:pt x="1152988" y="62125"/>
                    <a:pt x="1166612" y="95016"/>
                    <a:pt x="1166612" y="129312"/>
                  </a:cubicBezTo>
                  <a:lnTo>
                    <a:pt x="1166612" y="275383"/>
                  </a:lnTo>
                  <a:cubicBezTo>
                    <a:pt x="1166612" y="346799"/>
                    <a:pt x="1108717" y="404694"/>
                    <a:pt x="1037300" y="404694"/>
                  </a:cubicBezTo>
                  <a:lnTo>
                    <a:pt x="129312" y="404694"/>
                  </a:lnTo>
                  <a:cubicBezTo>
                    <a:pt x="57895" y="404694"/>
                    <a:pt x="0" y="346799"/>
                    <a:pt x="0" y="275383"/>
                  </a:cubicBezTo>
                  <a:lnTo>
                    <a:pt x="0" y="129312"/>
                  </a:lnTo>
                  <a:cubicBezTo>
                    <a:pt x="0" y="57895"/>
                    <a:pt x="57895" y="0"/>
                    <a:pt x="129312" y="0"/>
                  </a:cubicBezTo>
                  <a:close/>
                </a:path>
              </a:pathLst>
            </a:custGeom>
            <a:solidFill>
              <a:srgbClr val="FAA51A"/>
            </a:solidFill>
          </p:spPr>
        </p:sp>
        <p:sp>
          <p:nvSpPr>
            <p:cNvPr id="25" name="TextBox 25"/>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grpSp>
        <p:nvGrpSpPr>
          <p:cNvPr id="26" name="Group 26"/>
          <p:cNvGrpSpPr/>
          <p:nvPr/>
        </p:nvGrpSpPr>
        <p:grpSpPr>
          <a:xfrm>
            <a:off x="1405674" y="3794439"/>
            <a:ext cx="6708543" cy="1050070"/>
            <a:chOff x="0" y="0"/>
            <a:chExt cx="7362921" cy="1152498"/>
          </a:xfrm>
        </p:grpSpPr>
        <p:sp>
          <p:nvSpPr>
            <p:cNvPr id="27" name="Freeform 27"/>
            <p:cNvSpPr/>
            <p:nvPr/>
          </p:nvSpPr>
          <p:spPr>
            <a:xfrm>
              <a:off x="0" y="0"/>
              <a:ext cx="7362921" cy="1152498"/>
            </a:xfrm>
            <a:custGeom>
              <a:avLst/>
              <a:gdLst/>
              <a:ahLst/>
              <a:cxnLst/>
              <a:rect l="l" t="t" r="r" b="b"/>
              <a:pathLst>
                <a:path w="7362921" h="1152498">
                  <a:moveTo>
                    <a:pt x="28851" y="0"/>
                  </a:moveTo>
                  <a:lnTo>
                    <a:pt x="7334070" y="0"/>
                  </a:lnTo>
                  <a:cubicBezTo>
                    <a:pt x="7350004" y="0"/>
                    <a:pt x="7362921" y="12917"/>
                    <a:pt x="7362921" y="28851"/>
                  </a:cubicBezTo>
                  <a:lnTo>
                    <a:pt x="7362921" y="1123647"/>
                  </a:lnTo>
                  <a:cubicBezTo>
                    <a:pt x="7362921" y="1139581"/>
                    <a:pt x="7350004" y="1152498"/>
                    <a:pt x="7334070" y="1152498"/>
                  </a:cubicBezTo>
                  <a:lnTo>
                    <a:pt x="28851" y="1152498"/>
                  </a:lnTo>
                  <a:cubicBezTo>
                    <a:pt x="12917" y="1152498"/>
                    <a:pt x="0" y="1139581"/>
                    <a:pt x="0" y="1123647"/>
                  </a:cubicBezTo>
                  <a:lnTo>
                    <a:pt x="0" y="28851"/>
                  </a:lnTo>
                  <a:cubicBezTo>
                    <a:pt x="0" y="12917"/>
                    <a:pt x="12917" y="0"/>
                    <a:pt x="28851" y="0"/>
                  </a:cubicBezTo>
                  <a:close/>
                </a:path>
              </a:pathLst>
            </a:custGeom>
            <a:solidFill>
              <a:srgbClr val="2B3467"/>
            </a:solidFill>
          </p:spPr>
        </p:sp>
        <p:sp>
          <p:nvSpPr>
            <p:cNvPr id="28" name="TextBox 28"/>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grpSp>
        <p:nvGrpSpPr>
          <p:cNvPr id="29" name="Group 29"/>
          <p:cNvGrpSpPr/>
          <p:nvPr/>
        </p:nvGrpSpPr>
        <p:grpSpPr>
          <a:xfrm>
            <a:off x="1029782" y="3914451"/>
            <a:ext cx="810045" cy="81004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AA51A"/>
            </a:solidFill>
          </p:spPr>
        </p:sp>
        <p:sp>
          <p:nvSpPr>
            <p:cNvPr id="31" name="TextBox 31"/>
            <p:cNvSpPr txBox="1"/>
            <p:nvPr/>
          </p:nvSpPr>
          <p:spPr>
            <a:xfrm>
              <a:off x="139700" y="111125"/>
              <a:ext cx="533400" cy="561975"/>
            </a:xfrm>
            <a:prstGeom prst="rect">
              <a:avLst/>
            </a:prstGeom>
          </p:spPr>
          <p:txBody>
            <a:bodyPr lIns="34707" tIns="34707" rIns="34707" bIns="34707" rtlCol="0" anchor="ctr"/>
            <a:lstStyle/>
            <a:p>
              <a:pPr algn="ctr">
                <a:lnSpc>
                  <a:spcPts val="1400"/>
                </a:lnSpc>
              </a:pPr>
              <a:endParaRPr/>
            </a:p>
          </p:txBody>
        </p:sp>
      </p:grpSp>
      <p:grpSp>
        <p:nvGrpSpPr>
          <p:cNvPr id="32" name="Group 32"/>
          <p:cNvGrpSpPr/>
          <p:nvPr/>
        </p:nvGrpSpPr>
        <p:grpSpPr>
          <a:xfrm>
            <a:off x="1390972" y="4053785"/>
            <a:ext cx="1502908" cy="521355"/>
            <a:chOff x="0" y="0"/>
            <a:chExt cx="1166612" cy="404694"/>
          </a:xfrm>
        </p:grpSpPr>
        <p:sp>
          <p:nvSpPr>
            <p:cNvPr id="33" name="Freeform 33"/>
            <p:cNvSpPr/>
            <p:nvPr/>
          </p:nvSpPr>
          <p:spPr>
            <a:xfrm>
              <a:off x="0" y="0"/>
              <a:ext cx="1166612" cy="404694"/>
            </a:xfrm>
            <a:custGeom>
              <a:avLst/>
              <a:gdLst/>
              <a:ahLst/>
              <a:cxnLst/>
              <a:rect l="l" t="t" r="r" b="b"/>
              <a:pathLst>
                <a:path w="1166612" h="404694">
                  <a:moveTo>
                    <a:pt x="128782" y="0"/>
                  </a:moveTo>
                  <a:lnTo>
                    <a:pt x="1037829" y="0"/>
                  </a:lnTo>
                  <a:cubicBezTo>
                    <a:pt x="1071984" y="0"/>
                    <a:pt x="1104741" y="13568"/>
                    <a:pt x="1128892" y="37719"/>
                  </a:cubicBezTo>
                  <a:cubicBezTo>
                    <a:pt x="1153043" y="61871"/>
                    <a:pt x="1166612" y="94627"/>
                    <a:pt x="1166612" y="128782"/>
                  </a:cubicBezTo>
                  <a:lnTo>
                    <a:pt x="1166612" y="275912"/>
                  </a:lnTo>
                  <a:cubicBezTo>
                    <a:pt x="1166612" y="347037"/>
                    <a:pt x="1108954" y="404694"/>
                    <a:pt x="1037829" y="404694"/>
                  </a:cubicBezTo>
                  <a:lnTo>
                    <a:pt x="128782" y="404694"/>
                  </a:lnTo>
                  <a:cubicBezTo>
                    <a:pt x="57658" y="404694"/>
                    <a:pt x="0" y="347037"/>
                    <a:pt x="0" y="275912"/>
                  </a:cubicBezTo>
                  <a:lnTo>
                    <a:pt x="0" y="128782"/>
                  </a:lnTo>
                  <a:cubicBezTo>
                    <a:pt x="0" y="57658"/>
                    <a:pt x="57658" y="0"/>
                    <a:pt x="128782" y="0"/>
                  </a:cubicBezTo>
                  <a:close/>
                </a:path>
              </a:pathLst>
            </a:custGeom>
            <a:solidFill>
              <a:srgbClr val="FAA51A"/>
            </a:solidFill>
          </p:spPr>
        </p:sp>
        <p:sp>
          <p:nvSpPr>
            <p:cNvPr id="34" name="TextBox 34"/>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sp>
        <p:nvSpPr>
          <p:cNvPr id="35" name="TextBox 35"/>
          <p:cNvSpPr txBox="1"/>
          <p:nvPr/>
        </p:nvSpPr>
        <p:spPr>
          <a:xfrm>
            <a:off x="2563925" y="326719"/>
            <a:ext cx="4016149" cy="547524"/>
          </a:xfrm>
          <a:prstGeom prst="rect">
            <a:avLst/>
          </a:prstGeom>
        </p:spPr>
        <p:txBody>
          <a:bodyPr lIns="0" tIns="0" rIns="0" bIns="0" rtlCol="0" anchor="t">
            <a:spAutoFit/>
          </a:bodyPr>
          <a:lstStyle/>
          <a:p>
            <a:pPr algn="ctr">
              <a:lnSpc>
                <a:spcPts val="4014"/>
              </a:lnSpc>
            </a:pPr>
            <a:r>
              <a:rPr lang="en-US" sz="2867" spc="180" dirty="0">
                <a:solidFill>
                  <a:srgbClr val="FFFFFF"/>
                </a:solidFill>
                <a:latin typeface="Bugaki"/>
              </a:rPr>
              <a:t>Nilai Guna </a:t>
            </a:r>
            <a:r>
              <a:rPr lang="en-US" sz="2867" spc="180" dirty="0" err="1">
                <a:solidFill>
                  <a:srgbClr val="FFFFFF"/>
                </a:solidFill>
                <a:latin typeface="Bugaki"/>
              </a:rPr>
              <a:t>Arsip</a:t>
            </a:r>
            <a:endParaRPr lang="en-US" sz="2867" spc="180" dirty="0">
              <a:solidFill>
                <a:srgbClr val="FFFFFF"/>
              </a:solidFill>
              <a:latin typeface="Bugaki"/>
            </a:endParaRPr>
          </a:p>
        </p:txBody>
      </p:sp>
      <p:sp>
        <p:nvSpPr>
          <p:cNvPr id="36" name="TextBox 36"/>
          <p:cNvSpPr txBox="1"/>
          <p:nvPr/>
        </p:nvSpPr>
        <p:spPr>
          <a:xfrm>
            <a:off x="3005708" y="1247950"/>
            <a:ext cx="4903613" cy="701118"/>
          </a:xfrm>
          <a:prstGeom prst="rect">
            <a:avLst/>
          </a:prstGeom>
        </p:spPr>
        <p:txBody>
          <a:bodyPr lIns="0" tIns="0" rIns="0" bIns="0" rtlCol="0" anchor="t">
            <a:spAutoFit/>
          </a:bodyPr>
          <a:lstStyle/>
          <a:p>
            <a:pPr algn="ctr">
              <a:lnSpc>
                <a:spcPts val="1878"/>
              </a:lnSpc>
              <a:spcBef>
                <a:spcPct val="0"/>
              </a:spcBef>
            </a:pPr>
            <a:r>
              <a:rPr lang="en-US" sz="1341" dirty="0" err="1">
                <a:solidFill>
                  <a:srgbClr val="FFFFFF"/>
                </a:solidFill>
                <a:latin typeface="Open Sans Extra Bold"/>
              </a:rPr>
              <a:t>arsip</a:t>
            </a:r>
            <a:r>
              <a:rPr lang="en-US" sz="1341" dirty="0">
                <a:solidFill>
                  <a:srgbClr val="FFFFFF"/>
                </a:solidFill>
                <a:latin typeface="Open Sans Extra Bold"/>
              </a:rPr>
              <a:t> yang </a:t>
            </a:r>
            <a:r>
              <a:rPr lang="en-US" sz="1341" dirty="0" err="1">
                <a:solidFill>
                  <a:srgbClr val="FFFFFF"/>
                </a:solidFill>
                <a:latin typeface="Open Sans Extra Bold"/>
              </a:rPr>
              <a:t>hanya</a:t>
            </a:r>
            <a:r>
              <a:rPr lang="en-US" sz="1341" dirty="0">
                <a:solidFill>
                  <a:srgbClr val="FFFFFF"/>
                </a:solidFill>
                <a:latin typeface="Open Sans Extra Bold"/>
              </a:rPr>
              <a:t> </a:t>
            </a:r>
            <a:r>
              <a:rPr lang="en-US" sz="1341" dirty="0" err="1">
                <a:solidFill>
                  <a:srgbClr val="FFFFFF"/>
                </a:solidFill>
                <a:latin typeface="Open Sans Extra Bold"/>
              </a:rPr>
              <a:t>mempunyai</a:t>
            </a:r>
            <a:r>
              <a:rPr lang="en-US" sz="1341" dirty="0">
                <a:solidFill>
                  <a:srgbClr val="FFFFFF"/>
                </a:solidFill>
                <a:latin typeface="Open Sans Extra Bold"/>
              </a:rPr>
              <a:t> </a:t>
            </a:r>
            <a:r>
              <a:rPr lang="en-US" sz="1341" dirty="0" err="1">
                <a:solidFill>
                  <a:srgbClr val="FFFFFF"/>
                </a:solidFill>
                <a:latin typeface="Open Sans Extra Bold"/>
              </a:rPr>
              <a:t>kegunaan</a:t>
            </a:r>
            <a:r>
              <a:rPr lang="en-US" sz="1341" dirty="0">
                <a:solidFill>
                  <a:srgbClr val="FFFFFF"/>
                </a:solidFill>
                <a:latin typeface="Open Sans Extra Bold"/>
              </a:rPr>
              <a:t> </a:t>
            </a:r>
            <a:r>
              <a:rPr lang="en-US" sz="1341" dirty="0" err="1">
                <a:solidFill>
                  <a:srgbClr val="FFFFFF"/>
                </a:solidFill>
                <a:latin typeface="Open Sans Extra Bold"/>
              </a:rPr>
              <a:t>sebagai</a:t>
            </a:r>
            <a:r>
              <a:rPr lang="en-US" sz="1341" dirty="0">
                <a:solidFill>
                  <a:srgbClr val="FFFFFF"/>
                </a:solidFill>
                <a:latin typeface="Open Sans Extra Bold"/>
              </a:rPr>
              <a:t> </a:t>
            </a:r>
            <a:r>
              <a:rPr lang="en-US" sz="1341" dirty="0" err="1">
                <a:solidFill>
                  <a:srgbClr val="FFFFFF"/>
                </a:solidFill>
                <a:latin typeface="Open Sans Extra Bold"/>
              </a:rPr>
              <a:t>bahan</a:t>
            </a:r>
            <a:r>
              <a:rPr lang="en-US" sz="1341" dirty="0">
                <a:solidFill>
                  <a:srgbClr val="FFFFFF"/>
                </a:solidFill>
                <a:latin typeface="Open Sans Extra Bold"/>
              </a:rPr>
              <a:t> </a:t>
            </a:r>
            <a:r>
              <a:rPr lang="en-US" sz="1341" dirty="0" err="1">
                <a:solidFill>
                  <a:srgbClr val="FFFFFF"/>
                </a:solidFill>
                <a:latin typeface="Open Sans Extra Bold"/>
              </a:rPr>
              <a:t>informasi</a:t>
            </a:r>
            <a:r>
              <a:rPr lang="en-US" sz="1341" dirty="0">
                <a:solidFill>
                  <a:srgbClr val="FFFFFF"/>
                </a:solidFill>
                <a:latin typeface="Open Sans Extra Bold"/>
              </a:rPr>
              <a:t>, </a:t>
            </a:r>
            <a:r>
              <a:rPr lang="en-US" sz="1341" dirty="0" err="1">
                <a:solidFill>
                  <a:srgbClr val="FFFFFF"/>
                </a:solidFill>
                <a:latin typeface="Open Sans Extra Bold"/>
              </a:rPr>
              <a:t>pemberitahuan</a:t>
            </a:r>
            <a:r>
              <a:rPr lang="en-US" sz="1341" dirty="0">
                <a:solidFill>
                  <a:srgbClr val="FFFFFF"/>
                </a:solidFill>
                <a:latin typeface="Open Sans Extra Bold"/>
              </a:rPr>
              <a:t>.</a:t>
            </a:r>
          </a:p>
          <a:p>
            <a:pPr algn="ctr">
              <a:lnSpc>
                <a:spcPts val="1878"/>
              </a:lnSpc>
              <a:spcBef>
                <a:spcPct val="0"/>
              </a:spcBef>
            </a:pPr>
            <a:r>
              <a:rPr lang="en-US" sz="1341" dirty="0" err="1">
                <a:solidFill>
                  <a:srgbClr val="FFFFFF"/>
                </a:solidFill>
                <a:latin typeface="Open Sans Extra Bold"/>
              </a:rPr>
              <a:t>Contoh</a:t>
            </a:r>
            <a:r>
              <a:rPr lang="en-US" sz="1341" dirty="0">
                <a:solidFill>
                  <a:srgbClr val="FFFFFF"/>
                </a:solidFill>
                <a:latin typeface="Open Sans Extra Bold"/>
              </a:rPr>
              <a:t>: </a:t>
            </a:r>
            <a:r>
              <a:rPr lang="en-US" sz="1341" dirty="0" err="1">
                <a:solidFill>
                  <a:srgbClr val="FFFFFF"/>
                </a:solidFill>
                <a:latin typeface="Open Sans Extra Bold"/>
              </a:rPr>
              <a:t>surat</a:t>
            </a:r>
            <a:r>
              <a:rPr lang="en-US" sz="1341" dirty="0">
                <a:solidFill>
                  <a:srgbClr val="FFFFFF"/>
                </a:solidFill>
                <a:latin typeface="Open Sans Extra Bold"/>
              </a:rPr>
              <a:t> </a:t>
            </a:r>
            <a:r>
              <a:rPr lang="en-US" sz="1341" dirty="0" err="1">
                <a:solidFill>
                  <a:srgbClr val="FFFFFF"/>
                </a:solidFill>
                <a:latin typeface="Open Sans Extra Bold"/>
              </a:rPr>
              <a:t>pengumuman</a:t>
            </a:r>
            <a:endParaRPr lang="en-US" sz="1341" dirty="0">
              <a:solidFill>
                <a:srgbClr val="FFFFFF"/>
              </a:solidFill>
              <a:latin typeface="Open Sans Extra Bold"/>
            </a:endParaRPr>
          </a:p>
        </p:txBody>
      </p:sp>
      <p:sp>
        <p:nvSpPr>
          <p:cNvPr id="37" name="TextBox 37"/>
          <p:cNvSpPr txBox="1"/>
          <p:nvPr/>
        </p:nvSpPr>
        <p:spPr>
          <a:xfrm>
            <a:off x="1112348" y="1444475"/>
            <a:ext cx="1782491" cy="263214"/>
          </a:xfrm>
          <a:prstGeom prst="rect">
            <a:avLst/>
          </a:prstGeom>
        </p:spPr>
        <p:txBody>
          <a:bodyPr wrap="square" lIns="0" tIns="0" rIns="0" bIns="0" rtlCol="0" anchor="t">
            <a:spAutoFit/>
          </a:bodyPr>
          <a:lstStyle/>
          <a:p>
            <a:pPr algn="ctr">
              <a:lnSpc>
                <a:spcPts val="2293"/>
              </a:lnSpc>
              <a:spcBef>
                <a:spcPct val="0"/>
              </a:spcBef>
            </a:pPr>
            <a:r>
              <a:rPr lang="en-US" sz="1638" dirty="0">
                <a:solidFill>
                  <a:srgbClr val="2B3467"/>
                </a:solidFill>
                <a:latin typeface="Funtastic"/>
              </a:rPr>
              <a:t>Nilai </a:t>
            </a:r>
            <a:r>
              <a:rPr lang="en-US" sz="1638" dirty="0" err="1">
                <a:solidFill>
                  <a:srgbClr val="2B3467"/>
                </a:solidFill>
                <a:latin typeface="Funtastic"/>
              </a:rPr>
              <a:t>Penerangan</a:t>
            </a:r>
            <a:endParaRPr lang="en-US" sz="1638" dirty="0">
              <a:solidFill>
                <a:srgbClr val="2B3467"/>
              </a:solidFill>
              <a:latin typeface="Funtastic"/>
            </a:endParaRPr>
          </a:p>
        </p:txBody>
      </p:sp>
      <p:sp>
        <p:nvSpPr>
          <p:cNvPr id="38" name="TextBox 38"/>
          <p:cNvSpPr txBox="1"/>
          <p:nvPr/>
        </p:nvSpPr>
        <p:spPr>
          <a:xfrm>
            <a:off x="2958413" y="2574965"/>
            <a:ext cx="4998203" cy="701118"/>
          </a:xfrm>
          <a:prstGeom prst="rect">
            <a:avLst/>
          </a:prstGeom>
        </p:spPr>
        <p:txBody>
          <a:bodyPr lIns="0" tIns="0" rIns="0" bIns="0" rtlCol="0" anchor="t">
            <a:spAutoFit/>
          </a:bodyPr>
          <a:lstStyle/>
          <a:p>
            <a:pPr algn="ctr">
              <a:lnSpc>
                <a:spcPts val="1878"/>
              </a:lnSpc>
            </a:pPr>
            <a:r>
              <a:rPr lang="en-US" sz="1341" dirty="0" err="1">
                <a:solidFill>
                  <a:srgbClr val="FFFFFF"/>
                </a:solidFill>
                <a:latin typeface="Open Sans Extra Bold"/>
              </a:rPr>
              <a:t>arsip</a:t>
            </a:r>
            <a:r>
              <a:rPr lang="en-US" sz="1341" dirty="0">
                <a:solidFill>
                  <a:srgbClr val="FFFFFF"/>
                </a:solidFill>
                <a:latin typeface="Open Sans Extra Bold"/>
              </a:rPr>
              <a:t> yang </a:t>
            </a:r>
            <a:r>
              <a:rPr lang="en-US" sz="1341" dirty="0" err="1">
                <a:solidFill>
                  <a:srgbClr val="FFFFFF"/>
                </a:solidFill>
                <a:latin typeface="Open Sans Extra Bold"/>
              </a:rPr>
              <a:t>dapat</a:t>
            </a:r>
            <a:r>
              <a:rPr lang="en-US" sz="1341" dirty="0">
                <a:solidFill>
                  <a:srgbClr val="FFFFFF"/>
                </a:solidFill>
                <a:latin typeface="Open Sans Extra Bold"/>
              </a:rPr>
              <a:t> </a:t>
            </a:r>
            <a:r>
              <a:rPr lang="en-US" sz="1341" dirty="0" err="1">
                <a:solidFill>
                  <a:srgbClr val="FFFFFF"/>
                </a:solidFill>
                <a:latin typeface="Open Sans Extra Bold"/>
              </a:rPr>
              <a:t>digunakan</a:t>
            </a:r>
            <a:r>
              <a:rPr lang="en-US" sz="1341" dirty="0">
                <a:solidFill>
                  <a:srgbClr val="FFFFFF"/>
                </a:solidFill>
                <a:latin typeface="Open Sans Extra Bold"/>
              </a:rPr>
              <a:t> </a:t>
            </a:r>
            <a:r>
              <a:rPr lang="en-US" sz="1341" dirty="0" err="1">
                <a:solidFill>
                  <a:srgbClr val="FFFFFF"/>
                </a:solidFill>
                <a:latin typeface="Open Sans Extra Bold"/>
              </a:rPr>
              <a:t>sebagai</a:t>
            </a:r>
            <a:r>
              <a:rPr lang="en-US" sz="1341" dirty="0">
                <a:solidFill>
                  <a:srgbClr val="FFFFFF"/>
                </a:solidFill>
                <a:latin typeface="Open Sans Extra Bold"/>
              </a:rPr>
              <a:t> </a:t>
            </a:r>
            <a:r>
              <a:rPr lang="en-US" sz="1341" dirty="0" err="1">
                <a:solidFill>
                  <a:srgbClr val="FFFFFF"/>
                </a:solidFill>
                <a:latin typeface="Open Sans Extra Bold"/>
              </a:rPr>
              <a:t>bahan</a:t>
            </a:r>
            <a:r>
              <a:rPr lang="en-US" sz="1341" dirty="0">
                <a:solidFill>
                  <a:srgbClr val="FFFFFF"/>
                </a:solidFill>
                <a:latin typeface="Open Sans Extra Bold"/>
              </a:rPr>
              <a:t> </a:t>
            </a:r>
            <a:r>
              <a:rPr lang="en-US" sz="1341" dirty="0" err="1">
                <a:solidFill>
                  <a:srgbClr val="FFFFFF"/>
                </a:solidFill>
                <a:latin typeface="Open Sans Extra Bold"/>
              </a:rPr>
              <a:t>atau</a:t>
            </a:r>
            <a:r>
              <a:rPr lang="en-US" sz="1341" dirty="0">
                <a:solidFill>
                  <a:srgbClr val="FFFFFF"/>
                </a:solidFill>
                <a:latin typeface="Open Sans Extra Bold"/>
              </a:rPr>
              <a:t> </a:t>
            </a:r>
            <a:r>
              <a:rPr lang="en-US" sz="1341" dirty="0" err="1">
                <a:solidFill>
                  <a:srgbClr val="FFFFFF"/>
                </a:solidFill>
                <a:latin typeface="Open Sans Extra Bold"/>
              </a:rPr>
              <a:t>alat</a:t>
            </a:r>
            <a:r>
              <a:rPr lang="en-US" sz="1341" dirty="0">
                <a:solidFill>
                  <a:srgbClr val="FFFFFF"/>
                </a:solidFill>
                <a:latin typeface="Open Sans Extra Bold"/>
              </a:rPr>
              <a:t> </a:t>
            </a:r>
            <a:r>
              <a:rPr lang="en-US" sz="1341" dirty="0" err="1">
                <a:solidFill>
                  <a:srgbClr val="FFFFFF"/>
                </a:solidFill>
                <a:latin typeface="Open Sans Extra Bold"/>
              </a:rPr>
              <a:t>pembuktian</a:t>
            </a:r>
            <a:r>
              <a:rPr lang="en-US" sz="1341" dirty="0">
                <a:solidFill>
                  <a:srgbClr val="FFFFFF"/>
                </a:solidFill>
                <a:latin typeface="Open Sans Extra Bold"/>
              </a:rPr>
              <a:t> </a:t>
            </a:r>
            <a:r>
              <a:rPr lang="en-US" sz="1341" dirty="0" err="1">
                <a:solidFill>
                  <a:srgbClr val="FFFFFF"/>
                </a:solidFill>
                <a:latin typeface="Open Sans Extra Bold"/>
              </a:rPr>
              <a:t>dalam</a:t>
            </a:r>
            <a:r>
              <a:rPr lang="en-US" sz="1341" dirty="0">
                <a:solidFill>
                  <a:srgbClr val="FFFFFF"/>
                </a:solidFill>
                <a:latin typeface="Open Sans Extra Bold"/>
              </a:rPr>
              <a:t> </a:t>
            </a:r>
            <a:r>
              <a:rPr lang="en-US" sz="1341" dirty="0" err="1">
                <a:solidFill>
                  <a:srgbClr val="FFFFFF"/>
                </a:solidFill>
                <a:latin typeface="Open Sans Extra Bold"/>
              </a:rPr>
              <a:t>peristiwa</a:t>
            </a:r>
            <a:r>
              <a:rPr lang="en-US" sz="1341" dirty="0">
                <a:solidFill>
                  <a:srgbClr val="FFFFFF"/>
                </a:solidFill>
                <a:latin typeface="Open Sans Extra Bold"/>
              </a:rPr>
              <a:t> </a:t>
            </a:r>
            <a:r>
              <a:rPr lang="en-US" sz="1341" dirty="0" err="1">
                <a:solidFill>
                  <a:srgbClr val="FFFFFF"/>
                </a:solidFill>
                <a:latin typeface="Open Sans Extra Bold"/>
              </a:rPr>
              <a:t>hukum</a:t>
            </a:r>
            <a:r>
              <a:rPr lang="en-US" sz="1341" dirty="0">
                <a:solidFill>
                  <a:srgbClr val="FFFFFF"/>
                </a:solidFill>
                <a:latin typeface="Open Sans Extra Bold"/>
              </a:rPr>
              <a:t>.</a:t>
            </a:r>
          </a:p>
          <a:p>
            <a:pPr algn="ctr">
              <a:lnSpc>
                <a:spcPts val="1878"/>
              </a:lnSpc>
              <a:spcBef>
                <a:spcPct val="0"/>
              </a:spcBef>
            </a:pPr>
            <a:r>
              <a:rPr lang="en-US" sz="1341" dirty="0" err="1">
                <a:solidFill>
                  <a:srgbClr val="FFFFFF"/>
                </a:solidFill>
                <a:latin typeface="Open Sans Extra Bold"/>
              </a:rPr>
              <a:t>Contoh</a:t>
            </a:r>
            <a:r>
              <a:rPr lang="en-US" sz="1341" dirty="0">
                <a:solidFill>
                  <a:srgbClr val="FFFFFF"/>
                </a:solidFill>
                <a:latin typeface="Open Sans Extra Bold"/>
              </a:rPr>
              <a:t>: </a:t>
            </a:r>
            <a:r>
              <a:rPr lang="en-US" sz="1341" dirty="0" err="1">
                <a:solidFill>
                  <a:srgbClr val="FFFFFF"/>
                </a:solidFill>
                <a:latin typeface="Open Sans Extra Bold"/>
              </a:rPr>
              <a:t>akta</a:t>
            </a:r>
            <a:r>
              <a:rPr lang="en-US" sz="1341" dirty="0">
                <a:solidFill>
                  <a:srgbClr val="FFFFFF"/>
                </a:solidFill>
                <a:latin typeface="Open Sans Extra Bold"/>
              </a:rPr>
              <a:t> </a:t>
            </a:r>
            <a:r>
              <a:rPr lang="en-US" sz="1341" dirty="0" err="1">
                <a:solidFill>
                  <a:srgbClr val="FFFFFF"/>
                </a:solidFill>
                <a:latin typeface="Open Sans Extra Bold"/>
              </a:rPr>
              <a:t>kelahiran</a:t>
            </a:r>
            <a:r>
              <a:rPr lang="en-US" sz="1341" dirty="0">
                <a:solidFill>
                  <a:srgbClr val="FFFFFF"/>
                </a:solidFill>
                <a:latin typeface="Open Sans Extra Bold"/>
              </a:rPr>
              <a:t>, </a:t>
            </a:r>
            <a:r>
              <a:rPr lang="en-US" sz="1341" dirty="0" err="1">
                <a:solidFill>
                  <a:srgbClr val="FFFFFF"/>
                </a:solidFill>
                <a:latin typeface="Open Sans Extra Bold"/>
              </a:rPr>
              <a:t>surat</a:t>
            </a:r>
            <a:r>
              <a:rPr lang="en-US" sz="1341" dirty="0">
                <a:solidFill>
                  <a:srgbClr val="FFFFFF"/>
                </a:solidFill>
                <a:latin typeface="Open Sans Extra Bold"/>
              </a:rPr>
              <a:t> </a:t>
            </a:r>
            <a:r>
              <a:rPr lang="en-US" sz="1341" dirty="0" err="1">
                <a:solidFill>
                  <a:srgbClr val="FFFFFF"/>
                </a:solidFill>
                <a:latin typeface="Open Sans Extra Bold"/>
              </a:rPr>
              <a:t>perjanjian</a:t>
            </a:r>
            <a:r>
              <a:rPr lang="en-US" sz="1341" dirty="0">
                <a:solidFill>
                  <a:srgbClr val="FFFFFF"/>
                </a:solidFill>
                <a:latin typeface="Open Sans Extra Bold"/>
              </a:rPr>
              <a:t>, dan </a:t>
            </a:r>
            <a:r>
              <a:rPr lang="en-US" sz="1341" dirty="0" err="1">
                <a:solidFill>
                  <a:srgbClr val="FFFFFF"/>
                </a:solidFill>
                <a:latin typeface="Open Sans Extra Bold"/>
              </a:rPr>
              <a:t>kuitansi</a:t>
            </a:r>
            <a:endParaRPr lang="en-US" sz="1341" dirty="0">
              <a:solidFill>
                <a:srgbClr val="FFFFFF"/>
              </a:solidFill>
              <a:latin typeface="Open Sans Extra Bold"/>
            </a:endParaRPr>
          </a:p>
        </p:txBody>
      </p:sp>
      <p:sp>
        <p:nvSpPr>
          <p:cNvPr id="39" name="TextBox 39"/>
          <p:cNvSpPr txBox="1"/>
          <p:nvPr/>
        </p:nvSpPr>
        <p:spPr>
          <a:xfrm>
            <a:off x="1168050" y="2780388"/>
            <a:ext cx="1644789" cy="301725"/>
          </a:xfrm>
          <a:prstGeom prst="rect">
            <a:avLst/>
          </a:prstGeom>
        </p:spPr>
        <p:txBody>
          <a:bodyPr lIns="0" tIns="0" rIns="0" bIns="0" rtlCol="0" anchor="t">
            <a:spAutoFit/>
          </a:bodyPr>
          <a:lstStyle/>
          <a:p>
            <a:pPr algn="ctr">
              <a:lnSpc>
                <a:spcPts val="2293"/>
              </a:lnSpc>
              <a:spcBef>
                <a:spcPct val="0"/>
              </a:spcBef>
            </a:pPr>
            <a:r>
              <a:rPr lang="en-US" sz="1638" dirty="0">
                <a:solidFill>
                  <a:srgbClr val="2B3467"/>
                </a:solidFill>
                <a:latin typeface="Funtastic"/>
              </a:rPr>
              <a:t>Nilai </a:t>
            </a:r>
            <a:r>
              <a:rPr lang="en-US" sz="1638" dirty="0" err="1">
                <a:solidFill>
                  <a:srgbClr val="2B3467"/>
                </a:solidFill>
                <a:latin typeface="Funtastic"/>
              </a:rPr>
              <a:t>Yuridis</a:t>
            </a:r>
            <a:endParaRPr lang="en-US" sz="1638" dirty="0">
              <a:solidFill>
                <a:srgbClr val="2B3467"/>
              </a:solidFill>
              <a:latin typeface="Funtastic"/>
            </a:endParaRPr>
          </a:p>
        </p:txBody>
      </p:sp>
      <p:sp>
        <p:nvSpPr>
          <p:cNvPr id="40" name="TextBox 40"/>
          <p:cNvSpPr txBox="1"/>
          <p:nvPr/>
        </p:nvSpPr>
        <p:spPr>
          <a:xfrm>
            <a:off x="2892300" y="3981840"/>
            <a:ext cx="5018755" cy="703883"/>
          </a:xfrm>
          <a:prstGeom prst="rect">
            <a:avLst/>
          </a:prstGeom>
        </p:spPr>
        <p:txBody>
          <a:bodyPr lIns="0" tIns="0" rIns="0" bIns="0" rtlCol="0" anchor="t">
            <a:spAutoFit/>
          </a:bodyPr>
          <a:lstStyle/>
          <a:p>
            <a:pPr algn="ctr">
              <a:lnSpc>
                <a:spcPts val="1886"/>
              </a:lnSpc>
            </a:pPr>
            <a:r>
              <a:rPr lang="en-US" sz="1347" dirty="0" err="1">
                <a:solidFill>
                  <a:srgbClr val="FFFFFF"/>
                </a:solidFill>
                <a:latin typeface="Open Sans Extra Bold"/>
              </a:rPr>
              <a:t>arsip</a:t>
            </a:r>
            <a:r>
              <a:rPr lang="en-US" sz="1347" dirty="0">
                <a:solidFill>
                  <a:srgbClr val="FFFFFF"/>
                </a:solidFill>
                <a:latin typeface="Open Sans Extra Bold"/>
              </a:rPr>
              <a:t> yang </a:t>
            </a:r>
            <a:r>
              <a:rPr lang="en-US" sz="1347" dirty="0" err="1">
                <a:solidFill>
                  <a:srgbClr val="FFFFFF"/>
                </a:solidFill>
                <a:latin typeface="Open Sans Extra Bold"/>
              </a:rPr>
              <a:t>dapat</a:t>
            </a:r>
            <a:r>
              <a:rPr lang="en-US" sz="1347" dirty="0">
                <a:solidFill>
                  <a:srgbClr val="FFFFFF"/>
                </a:solidFill>
                <a:latin typeface="Open Sans Extra Bold"/>
              </a:rPr>
              <a:t> </a:t>
            </a:r>
            <a:r>
              <a:rPr lang="en-US" sz="1347" dirty="0" err="1">
                <a:solidFill>
                  <a:srgbClr val="FFFFFF"/>
                </a:solidFill>
                <a:latin typeface="Open Sans Extra Bold"/>
              </a:rPr>
              <a:t>menggambarkan</a:t>
            </a:r>
            <a:r>
              <a:rPr lang="en-US" sz="1347" dirty="0">
                <a:solidFill>
                  <a:srgbClr val="FFFFFF"/>
                </a:solidFill>
                <a:latin typeface="Open Sans Extra Bold"/>
              </a:rPr>
              <a:t> </a:t>
            </a:r>
            <a:r>
              <a:rPr lang="en-US" sz="1347" dirty="0" err="1">
                <a:solidFill>
                  <a:srgbClr val="FFFFFF"/>
                </a:solidFill>
                <a:latin typeface="Open Sans Extra Bold"/>
              </a:rPr>
              <a:t>suatu</a:t>
            </a:r>
            <a:r>
              <a:rPr lang="en-US" sz="1347" dirty="0">
                <a:solidFill>
                  <a:srgbClr val="FFFFFF"/>
                </a:solidFill>
                <a:latin typeface="Open Sans Extra Bold"/>
              </a:rPr>
              <a:t> </a:t>
            </a:r>
            <a:r>
              <a:rPr lang="en-US" sz="1347" dirty="0" err="1">
                <a:solidFill>
                  <a:srgbClr val="FFFFFF"/>
                </a:solidFill>
                <a:latin typeface="Open Sans Extra Bold"/>
              </a:rPr>
              <a:t>kejadian</a:t>
            </a:r>
            <a:r>
              <a:rPr lang="en-US" sz="1347" dirty="0">
                <a:solidFill>
                  <a:srgbClr val="FFFFFF"/>
                </a:solidFill>
                <a:latin typeface="Open Sans Extra Bold"/>
              </a:rPr>
              <a:t>/</a:t>
            </a:r>
            <a:r>
              <a:rPr lang="en-US" sz="1347" dirty="0" err="1">
                <a:solidFill>
                  <a:srgbClr val="FFFFFF"/>
                </a:solidFill>
                <a:latin typeface="Open Sans Extra Bold"/>
              </a:rPr>
              <a:t>peristiwa</a:t>
            </a:r>
            <a:r>
              <a:rPr lang="en-US" sz="1347" dirty="0">
                <a:solidFill>
                  <a:srgbClr val="FFFFFF"/>
                </a:solidFill>
                <a:latin typeface="Open Sans Extra Bold"/>
              </a:rPr>
              <a:t> </a:t>
            </a:r>
            <a:r>
              <a:rPr lang="en-US" sz="1347" dirty="0" err="1">
                <a:solidFill>
                  <a:srgbClr val="FFFFFF"/>
                </a:solidFill>
                <a:latin typeface="Open Sans Extra Bold"/>
              </a:rPr>
              <a:t>dari</a:t>
            </a:r>
            <a:r>
              <a:rPr lang="en-US" sz="1347" dirty="0">
                <a:solidFill>
                  <a:srgbClr val="FFFFFF"/>
                </a:solidFill>
                <a:latin typeface="Open Sans Extra Bold"/>
              </a:rPr>
              <a:t> masa </a:t>
            </a:r>
            <a:r>
              <a:rPr lang="en-US" sz="1347" dirty="0" err="1">
                <a:solidFill>
                  <a:srgbClr val="FFFFFF"/>
                </a:solidFill>
                <a:latin typeface="Open Sans Extra Bold"/>
              </a:rPr>
              <a:t>lampau</a:t>
            </a:r>
            <a:r>
              <a:rPr lang="en-US" sz="1347" dirty="0">
                <a:solidFill>
                  <a:srgbClr val="FFFFFF"/>
                </a:solidFill>
                <a:latin typeface="Open Sans Extra Bold"/>
              </a:rPr>
              <a:t>.</a:t>
            </a:r>
          </a:p>
          <a:p>
            <a:pPr algn="ctr">
              <a:lnSpc>
                <a:spcPts val="1886"/>
              </a:lnSpc>
              <a:spcBef>
                <a:spcPct val="0"/>
              </a:spcBef>
            </a:pPr>
            <a:r>
              <a:rPr lang="en-US" sz="1347" dirty="0" err="1">
                <a:solidFill>
                  <a:srgbClr val="FFFFFF"/>
                </a:solidFill>
                <a:latin typeface="Open Sans Extra Bold"/>
              </a:rPr>
              <a:t>Contoh</a:t>
            </a:r>
            <a:r>
              <a:rPr lang="en-US" sz="1347" dirty="0">
                <a:solidFill>
                  <a:srgbClr val="FFFFFF"/>
                </a:solidFill>
                <a:latin typeface="Open Sans Extra Bold"/>
              </a:rPr>
              <a:t>: </a:t>
            </a:r>
            <a:r>
              <a:rPr lang="en-US" sz="1347" dirty="0" err="1">
                <a:solidFill>
                  <a:srgbClr val="FFFFFF"/>
                </a:solidFill>
                <a:latin typeface="Open Sans Extra Bold"/>
              </a:rPr>
              <a:t>teks</a:t>
            </a:r>
            <a:r>
              <a:rPr lang="en-US" sz="1347" dirty="0">
                <a:solidFill>
                  <a:srgbClr val="FFFFFF"/>
                </a:solidFill>
                <a:latin typeface="Open Sans Extra Bold"/>
              </a:rPr>
              <a:t> </a:t>
            </a:r>
            <a:r>
              <a:rPr lang="en-US" sz="1347" dirty="0" err="1">
                <a:solidFill>
                  <a:srgbClr val="FFFFFF"/>
                </a:solidFill>
                <a:latin typeface="Open Sans Extra Bold"/>
              </a:rPr>
              <a:t>proklamasi</a:t>
            </a:r>
            <a:endParaRPr lang="en-US" sz="1347" dirty="0">
              <a:solidFill>
                <a:srgbClr val="FFFFFF"/>
              </a:solidFill>
              <a:latin typeface="Open Sans Extra Bold"/>
            </a:endParaRPr>
          </a:p>
        </p:txBody>
      </p:sp>
      <p:sp>
        <p:nvSpPr>
          <p:cNvPr id="41" name="TextBox 41"/>
          <p:cNvSpPr txBox="1"/>
          <p:nvPr/>
        </p:nvSpPr>
        <p:spPr>
          <a:xfrm>
            <a:off x="1171065" y="4166329"/>
            <a:ext cx="1651552" cy="312256"/>
          </a:xfrm>
          <a:prstGeom prst="rect">
            <a:avLst/>
          </a:prstGeom>
        </p:spPr>
        <p:txBody>
          <a:bodyPr lIns="0" tIns="0" rIns="0" bIns="0" rtlCol="0" anchor="t">
            <a:spAutoFit/>
          </a:bodyPr>
          <a:lstStyle/>
          <a:p>
            <a:pPr algn="ctr">
              <a:lnSpc>
                <a:spcPts val="2303"/>
              </a:lnSpc>
              <a:spcBef>
                <a:spcPct val="0"/>
              </a:spcBef>
            </a:pPr>
            <a:r>
              <a:rPr lang="en-US" sz="1645" dirty="0">
                <a:solidFill>
                  <a:srgbClr val="2B3467"/>
                </a:solidFill>
                <a:latin typeface="Funtastic"/>
              </a:rPr>
              <a:t>Nilai </a:t>
            </a:r>
            <a:r>
              <a:rPr lang="en-US" sz="1645" dirty="0" err="1">
                <a:solidFill>
                  <a:srgbClr val="2B3467"/>
                </a:solidFill>
                <a:latin typeface="Funtastic"/>
              </a:rPr>
              <a:t>Historis</a:t>
            </a:r>
            <a:endParaRPr lang="en-US" sz="1645" dirty="0">
              <a:solidFill>
                <a:srgbClr val="2B3467"/>
              </a:solidFill>
              <a:latin typeface="Funtastic"/>
            </a:endParaRPr>
          </a:p>
        </p:txBody>
      </p:sp>
      <p:pic>
        <p:nvPicPr>
          <p:cNvPr id="43" name="Picture 10">
            <a:hlinkClick r:id="" action="ppaction://hlinkshowjump?jump=nextslide">
              <a:snd r:embed="rId7" name="click.wav"/>
            </a:hlinkClick>
            <a:extLst>
              <a:ext uri="{FF2B5EF4-FFF2-40B4-BE49-F238E27FC236}">
                <a16:creationId xmlns:a16="http://schemas.microsoft.com/office/drawing/2014/main" id="{02CE3C3F-92C2-3B4B-3744-92EB5BD37474}"/>
              </a:ext>
            </a:extLst>
          </p:cNvPr>
          <p:cNvPicPr>
            <a:picLocks noChangeAspect="1"/>
          </p:cNvPicPr>
          <p:nvPr/>
        </p:nvPicPr>
        <p:blipFill>
          <a:blip r:embed="rId8"/>
          <a:srcRect l="1495" t="1911" r="71866" b="72140"/>
          <a:stretch>
            <a:fillRect/>
          </a:stretch>
        </p:blipFill>
        <p:spPr>
          <a:xfrm>
            <a:off x="8189950" y="144931"/>
            <a:ext cx="896058" cy="87285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3"/>
                                        </p:tgtEl>
                                      </p:cBhvr>
                                    </p:animEffect>
                                    <p:animScale>
                                      <p:cBhvr>
                                        <p:cTn id="7" dur="1000" autoRev="1" fill="hold"/>
                                        <p:tgtEl>
                                          <p:spTgt spid="3"/>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7"/>
                                        </p:tgtEl>
                                      </p:cBhvr>
                                    </p:animEffect>
                                    <p:animScale>
                                      <p:cBhvr>
                                        <p:cTn id="10" dur="1000" autoRev="1" fill="hold"/>
                                        <p:tgtEl>
                                          <p:spTgt spid="7"/>
                                        </p:tgtEl>
                                      </p:cBhvr>
                                      <p:by x="105000" y="105000"/>
                                    </p:animScale>
                                  </p:childTnLst>
                                </p:cTn>
                              </p:par>
                              <p:par>
                                <p:cTn id="11" presetID="10" presetClass="entr" presetSubtype="0" fill="hold" grpId="0" nodeType="withEffect">
                                  <p:stCondLst>
                                    <p:cond delay="15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811" b="7813"/>
          <a:stretch>
            <a:fillRect/>
          </a:stretch>
        </p:blipFill>
        <p:spPr>
          <a:xfrm>
            <a:off x="0" y="0"/>
            <a:ext cx="9144000" cy="5143500"/>
          </a:xfrm>
          <a:prstGeom prst="rect">
            <a:avLst/>
          </a:prstGeom>
        </p:spPr>
      </p:pic>
      <p:pic>
        <p:nvPicPr>
          <p:cNvPr id="3" name="Picture 3"/>
          <p:cNvPicPr>
            <a:picLocks noChangeAspect="1"/>
          </p:cNvPicPr>
          <p:nvPr/>
        </p:nvPicPr>
        <p:blipFill>
          <a:blip r:embed="rId5"/>
          <a:srcRect/>
          <a:stretch>
            <a:fillRect/>
          </a:stretch>
        </p:blipFill>
        <p:spPr>
          <a:xfrm>
            <a:off x="-791366" y="6000"/>
            <a:ext cx="3183938" cy="4114944"/>
          </a:xfrm>
          <a:prstGeom prst="rect">
            <a:avLst/>
          </a:prstGeom>
        </p:spPr>
      </p:pic>
      <p:pic>
        <p:nvPicPr>
          <p:cNvPr id="7" name="Picture 7"/>
          <p:cNvPicPr>
            <a:picLocks noChangeAspect="1"/>
          </p:cNvPicPr>
          <p:nvPr/>
        </p:nvPicPr>
        <p:blipFill>
          <a:blip r:embed="rId6"/>
          <a:srcRect/>
          <a:stretch>
            <a:fillRect/>
          </a:stretch>
        </p:blipFill>
        <p:spPr>
          <a:xfrm>
            <a:off x="6022245" y="1619797"/>
            <a:ext cx="4017214" cy="4114944"/>
          </a:xfrm>
          <a:prstGeom prst="rect">
            <a:avLst/>
          </a:prstGeom>
        </p:spPr>
      </p:pic>
      <p:grpSp>
        <p:nvGrpSpPr>
          <p:cNvPr id="8" name="Group 8"/>
          <p:cNvGrpSpPr/>
          <p:nvPr/>
        </p:nvGrpSpPr>
        <p:grpSpPr>
          <a:xfrm>
            <a:off x="1433146" y="1537134"/>
            <a:ext cx="6681071" cy="1287460"/>
            <a:chOff x="0" y="0"/>
            <a:chExt cx="7362921" cy="1418855"/>
          </a:xfrm>
        </p:grpSpPr>
        <p:sp>
          <p:nvSpPr>
            <p:cNvPr id="9" name="Freeform 9"/>
            <p:cNvSpPr/>
            <p:nvPr/>
          </p:nvSpPr>
          <p:spPr>
            <a:xfrm>
              <a:off x="0" y="0"/>
              <a:ext cx="7362921" cy="1418855"/>
            </a:xfrm>
            <a:custGeom>
              <a:avLst/>
              <a:gdLst/>
              <a:ahLst/>
              <a:cxnLst/>
              <a:rect l="l" t="t" r="r" b="b"/>
              <a:pathLst>
                <a:path w="7362921" h="1418855">
                  <a:moveTo>
                    <a:pt x="28970" y="0"/>
                  </a:moveTo>
                  <a:lnTo>
                    <a:pt x="7333952" y="0"/>
                  </a:lnTo>
                  <a:cubicBezTo>
                    <a:pt x="7341635" y="0"/>
                    <a:pt x="7349003" y="3052"/>
                    <a:pt x="7354436" y="8485"/>
                  </a:cubicBezTo>
                  <a:cubicBezTo>
                    <a:pt x="7359869" y="13918"/>
                    <a:pt x="7362921" y="21286"/>
                    <a:pt x="7362921" y="28970"/>
                  </a:cubicBezTo>
                  <a:lnTo>
                    <a:pt x="7362921" y="1389885"/>
                  </a:lnTo>
                  <a:cubicBezTo>
                    <a:pt x="7362921" y="1405884"/>
                    <a:pt x="7349951" y="1418855"/>
                    <a:pt x="7333952" y="1418855"/>
                  </a:cubicBezTo>
                  <a:lnTo>
                    <a:pt x="28970" y="1418855"/>
                  </a:lnTo>
                  <a:cubicBezTo>
                    <a:pt x="21286" y="1418855"/>
                    <a:pt x="13918" y="1415802"/>
                    <a:pt x="8485" y="1410370"/>
                  </a:cubicBezTo>
                  <a:cubicBezTo>
                    <a:pt x="3052" y="1404937"/>
                    <a:pt x="0" y="1397568"/>
                    <a:pt x="0" y="1389885"/>
                  </a:cubicBezTo>
                  <a:lnTo>
                    <a:pt x="0" y="28970"/>
                  </a:lnTo>
                  <a:cubicBezTo>
                    <a:pt x="0" y="21286"/>
                    <a:pt x="3052" y="13918"/>
                    <a:pt x="8485" y="8485"/>
                  </a:cubicBezTo>
                  <a:cubicBezTo>
                    <a:pt x="13918" y="3052"/>
                    <a:pt x="21286" y="0"/>
                    <a:pt x="28970" y="0"/>
                  </a:cubicBezTo>
                  <a:close/>
                </a:path>
              </a:pathLst>
            </a:custGeom>
            <a:solidFill>
              <a:srgbClr val="2B3467"/>
            </a:solidFill>
          </p:spPr>
        </p:sp>
        <p:sp>
          <p:nvSpPr>
            <p:cNvPr id="10" name="TextBox 10"/>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grpSp>
        <p:nvGrpSpPr>
          <p:cNvPr id="11" name="Group 11"/>
          <p:cNvGrpSpPr/>
          <p:nvPr/>
        </p:nvGrpSpPr>
        <p:grpSpPr>
          <a:xfrm>
            <a:off x="1029782" y="1773702"/>
            <a:ext cx="806728" cy="80672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AA51A"/>
            </a:solidFill>
          </p:spPr>
        </p:sp>
        <p:sp>
          <p:nvSpPr>
            <p:cNvPr id="13" name="TextBox 13"/>
            <p:cNvSpPr txBox="1"/>
            <p:nvPr/>
          </p:nvSpPr>
          <p:spPr>
            <a:xfrm>
              <a:off x="139700" y="111125"/>
              <a:ext cx="533400" cy="561975"/>
            </a:xfrm>
            <a:prstGeom prst="rect">
              <a:avLst/>
            </a:prstGeom>
          </p:spPr>
          <p:txBody>
            <a:bodyPr lIns="34707" tIns="34707" rIns="34707" bIns="34707" rtlCol="0" anchor="ctr"/>
            <a:lstStyle/>
            <a:p>
              <a:pPr algn="ctr">
                <a:lnSpc>
                  <a:spcPts val="1400"/>
                </a:lnSpc>
              </a:pPr>
              <a:endParaRPr/>
            </a:p>
          </p:txBody>
        </p:sp>
      </p:grpSp>
      <p:grpSp>
        <p:nvGrpSpPr>
          <p:cNvPr id="14" name="Group 14"/>
          <p:cNvGrpSpPr/>
          <p:nvPr/>
        </p:nvGrpSpPr>
        <p:grpSpPr>
          <a:xfrm>
            <a:off x="1389493" y="1912465"/>
            <a:ext cx="1496754" cy="519220"/>
            <a:chOff x="0" y="0"/>
            <a:chExt cx="1166612" cy="404694"/>
          </a:xfrm>
        </p:grpSpPr>
        <p:sp>
          <p:nvSpPr>
            <p:cNvPr id="15" name="Freeform 15"/>
            <p:cNvSpPr/>
            <p:nvPr/>
          </p:nvSpPr>
          <p:spPr>
            <a:xfrm>
              <a:off x="0" y="0"/>
              <a:ext cx="1166612" cy="404694"/>
            </a:xfrm>
            <a:custGeom>
              <a:avLst/>
              <a:gdLst/>
              <a:ahLst/>
              <a:cxnLst/>
              <a:rect l="l" t="t" r="r" b="b"/>
              <a:pathLst>
                <a:path w="1166612" h="404694">
                  <a:moveTo>
                    <a:pt x="129312" y="0"/>
                  </a:moveTo>
                  <a:lnTo>
                    <a:pt x="1037300" y="0"/>
                  </a:lnTo>
                  <a:cubicBezTo>
                    <a:pt x="1071595" y="0"/>
                    <a:pt x="1104486" y="13624"/>
                    <a:pt x="1128737" y="37875"/>
                  </a:cubicBezTo>
                  <a:cubicBezTo>
                    <a:pt x="1152988" y="62125"/>
                    <a:pt x="1166612" y="95016"/>
                    <a:pt x="1166612" y="129312"/>
                  </a:cubicBezTo>
                  <a:lnTo>
                    <a:pt x="1166612" y="275383"/>
                  </a:lnTo>
                  <a:cubicBezTo>
                    <a:pt x="1166612" y="346799"/>
                    <a:pt x="1108717" y="404694"/>
                    <a:pt x="1037300" y="404694"/>
                  </a:cubicBezTo>
                  <a:lnTo>
                    <a:pt x="129312" y="404694"/>
                  </a:lnTo>
                  <a:cubicBezTo>
                    <a:pt x="57895" y="404694"/>
                    <a:pt x="0" y="346799"/>
                    <a:pt x="0" y="275383"/>
                  </a:cubicBezTo>
                  <a:lnTo>
                    <a:pt x="0" y="129312"/>
                  </a:lnTo>
                  <a:cubicBezTo>
                    <a:pt x="0" y="57895"/>
                    <a:pt x="57895" y="0"/>
                    <a:pt x="129312" y="0"/>
                  </a:cubicBezTo>
                  <a:close/>
                </a:path>
              </a:pathLst>
            </a:custGeom>
            <a:solidFill>
              <a:srgbClr val="FAA51A"/>
            </a:solidFill>
          </p:spPr>
        </p:sp>
        <p:sp>
          <p:nvSpPr>
            <p:cNvPr id="16" name="TextBox 16"/>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grpSp>
        <p:nvGrpSpPr>
          <p:cNvPr id="17" name="Group 17"/>
          <p:cNvGrpSpPr/>
          <p:nvPr/>
        </p:nvGrpSpPr>
        <p:grpSpPr>
          <a:xfrm>
            <a:off x="1433146" y="3023919"/>
            <a:ext cx="6681071" cy="1330317"/>
            <a:chOff x="0" y="0"/>
            <a:chExt cx="7362921" cy="1466085"/>
          </a:xfrm>
        </p:grpSpPr>
        <p:sp>
          <p:nvSpPr>
            <p:cNvPr id="18" name="Freeform 18"/>
            <p:cNvSpPr/>
            <p:nvPr/>
          </p:nvSpPr>
          <p:spPr>
            <a:xfrm>
              <a:off x="0" y="0"/>
              <a:ext cx="7362921" cy="1466085"/>
            </a:xfrm>
            <a:custGeom>
              <a:avLst/>
              <a:gdLst/>
              <a:ahLst/>
              <a:cxnLst/>
              <a:rect l="l" t="t" r="r" b="b"/>
              <a:pathLst>
                <a:path w="7362921" h="1466085">
                  <a:moveTo>
                    <a:pt x="28970" y="0"/>
                  </a:moveTo>
                  <a:lnTo>
                    <a:pt x="7333952" y="0"/>
                  </a:lnTo>
                  <a:cubicBezTo>
                    <a:pt x="7341635" y="0"/>
                    <a:pt x="7349003" y="3052"/>
                    <a:pt x="7354436" y="8485"/>
                  </a:cubicBezTo>
                  <a:cubicBezTo>
                    <a:pt x="7359869" y="13918"/>
                    <a:pt x="7362921" y="21286"/>
                    <a:pt x="7362921" y="28970"/>
                  </a:cubicBezTo>
                  <a:lnTo>
                    <a:pt x="7362921" y="1437115"/>
                  </a:lnTo>
                  <a:cubicBezTo>
                    <a:pt x="7362921" y="1444798"/>
                    <a:pt x="7359869" y="1452167"/>
                    <a:pt x="7354436" y="1457600"/>
                  </a:cubicBezTo>
                  <a:cubicBezTo>
                    <a:pt x="7349003" y="1463033"/>
                    <a:pt x="7341635" y="1466085"/>
                    <a:pt x="7333952" y="1466085"/>
                  </a:cubicBezTo>
                  <a:lnTo>
                    <a:pt x="28970" y="1466085"/>
                  </a:lnTo>
                  <a:cubicBezTo>
                    <a:pt x="21286" y="1466085"/>
                    <a:pt x="13918" y="1463033"/>
                    <a:pt x="8485" y="1457600"/>
                  </a:cubicBezTo>
                  <a:cubicBezTo>
                    <a:pt x="3052" y="1452167"/>
                    <a:pt x="0" y="1444798"/>
                    <a:pt x="0" y="1437115"/>
                  </a:cubicBezTo>
                  <a:lnTo>
                    <a:pt x="0" y="28970"/>
                  </a:lnTo>
                  <a:cubicBezTo>
                    <a:pt x="0" y="21286"/>
                    <a:pt x="3052" y="13918"/>
                    <a:pt x="8485" y="8485"/>
                  </a:cubicBezTo>
                  <a:cubicBezTo>
                    <a:pt x="13918" y="3052"/>
                    <a:pt x="21286" y="0"/>
                    <a:pt x="28970" y="0"/>
                  </a:cubicBezTo>
                  <a:close/>
                </a:path>
              </a:pathLst>
            </a:custGeom>
            <a:solidFill>
              <a:srgbClr val="2B3467"/>
            </a:solidFill>
          </p:spPr>
        </p:sp>
        <p:sp>
          <p:nvSpPr>
            <p:cNvPr id="19" name="TextBox 19"/>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grpSp>
        <p:nvGrpSpPr>
          <p:cNvPr id="20" name="Group 20"/>
          <p:cNvGrpSpPr/>
          <p:nvPr/>
        </p:nvGrpSpPr>
        <p:grpSpPr>
          <a:xfrm>
            <a:off x="1029782" y="3297024"/>
            <a:ext cx="806728" cy="80672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AA51A"/>
            </a:solidFill>
          </p:spPr>
        </p:sp>
        <p:sp>
          <p:nvSpPr>
            <p:cNvPr id="22" name="TextBox 22"/>
            <p:cNvSpPr txBox="1"/>
            <p:nvPr/>
          </p:nvSpPr>
          <p:spPr>
            <a:xfrm>
              <a:off x="139700" y="111125"/>
              <a:ext cx="533400" cy="561975"/>
            </a:xfrm>
            <a:prstGeom prst="rect">
              <a:avLst/>
            </a:prstGeom>
          </p:spPr>
          <p:txBody>
            <a:bodyPr lIns="34707" tIns="34707" rIns="34707" bIns="34707" rtlCol="0" anchor="ctr"/>
            <a:lstStyle/>
            <a:p>
              <a:pPr algn="ctr">
                <a:lnSpc>
                  <a:spcPts val="1400"/>
                </a:lnSpc>
              </a:pPr>
              <a:endParaRPr/>
            </a:p>
          </p:txBody>
        </p:sp>
      </p:grpSp>
      <p:grpSp>
        <p:nvGrpSpPr>
          <p:cNvPr id="23" name="Group 23"/>
          <p:cNvGrpSpPr/>
          <p:nvPr/>
        </p:nvGrpSpPr>
        <p:grpSpPr>
          <a:xfrm>
            <a:off x="1389493" y="3435787"/>
            <a:ext cx="1496754" cy="519220"/>
            <a:chOff x="0" y="0"/>
            <a:chExt cx="1166612" cy="404694"/>
          </a:xfrm>
        </p:grpSpPr>
        <p:sp>
          <p:nvSpPr>
            <p:cNvPr id="24" name="Freeform 24"/>
            <p:cNvSpPr/>
            <p:nvPr/>
          </p:nvSpPr>
          <p:spPr>
            <a:xfrm>
              <a:off x="0" y="0"/>
              <a:ext cx="1166612" cy="404694"/>
            </a:xfrm>
            <a:custGeom>
              <a:avLst/>
              <a:gdLst/>
              <a:ahLst/>
              <a:cxnLst/>
              <a:rect l="l" t="t" r="r" b="b"/>
              <a:pathLst>
                <a:path w="1166612" h="404694">
                  <a:moveTo>
                    <a:pt x="129312" y="0"/>
                  </a:moveTo>
                  <a:lnTo>
                    <a:pt x="1037300" y="0"/>
                  </a:lnTo>
                  <a:cubicBezTo>
                    <a:pt x="1071595" y="0"/>
                    <a:pt x="1104486" y="13624"/>
                    <a:pt x="1128737" y="37875"/>
                  </a:cubicBezTo>
                  <a:cubicBezTo>
                    <a:pt x="1152988" y="62125"/>
                    <a:pt x="1166612" y="95016"/>
                    <a:pt x="1166612" y="129312"/>
                  </a:cubicBezTo>
                  <a:lnTo>
                    <a:pt x="1166612" y="275383"/>
                  </a:lnTo>
                  <a:cubicBezTo>
                    <a:pt x="1166612" y="346799"/>
                    <a:pt x="1108717" y="404694"/>
                    <a:pt x="1037300" y="404694"/>
                  </a:cubicBezTo>
                  <a:lnTo>
                    <a:pt x="129312" y="404694"/>
                  </a:lnTo>
                  <a:cubicBezTo>
                    <a:pt x="57895" y="404694"/>
                    <a:pt x="0" y="346799"/>
                    <a:pt x="0" y="275383"/>
                  </a:cubicBezTo>
                  <a:lnTo>
                    <a:pt x="0" y="129312"/>
                  </a:lnTo>
                  <a:cubicBezTo>
                    <a:pt x="0" y="57895"/>
                    <a:pt x="57895" y="0"/>
                    <a:pt x="129312" y="0"/>
                  </a:cubicBezTo>
                  <a:close/>
                </a:path>
              </a:pathLst>
            </a:custGeom>
            <a:solidFill>
              <a:srgbClr val="FAA51A"/>
            </a:solidFill>
          </p:spPr>
        </p:sp>
        <p:sp>
          <p:nvSpPr>
            <p:cNvPr id="25" name="TextBox 25"/>
            <p:cNvSpPr txBox="1"/>
            <p:nvPr/>
          </p:nvSpPr>
          <p:spPr>
            <a:xfrm>
              <a:off x="0" y="-28575"/>
              <a:ext cx="812800" cy="841375"/>
            </a:xfrm>
            <a:prstGeom prst="rect">
              <a:avLst/>
            </a:prstGeom>
          </p:spPr>
          <p:txBody>
            <a:bodyPr lIns="34707" tIns="34707" rIns="34707" bIns="34707" rtlCol="0" anchor="ctr"/>
            <a:lstStyle/>
            <a:p>
              <a:pPr algn="ctr">
                <a:lnSpc>
                  <a:spcPts val="1400"/>
                </a:lnSpc>
              </a:pPr>
              <a:endParaRPr/>
            </a:p>
          </p:txBody>
        </p:sp>
      </p:grpSp>
      <p:sp>
        <p:nvSpPr>
          <p:cNvPr id="27" name="TextBox 27"/>
          <p:cNvSpPr txBox="1"/>
          <p:nvPr/>
        </p:nvSpPr>
        <p:spPr>
          <a:xfrm>
            <a:off x="2958413" y="1815670"/>
            <a:ext cx="4998203" cy="701118"/>
          </a:xfrm>
          <a:prstGeom prst="rect">
            <a:avLst/>
          </a:prstGeom>
        </p:spPr>
        <p:txBody>
          <a:bodyPr lIns="0" tIns="0" rIns="0" bIns="0" rtlCol="0" anchor="t">
            <a:spAutoFit/>
          </a:bodyPr>
          <a:lstStyle/>
          <a:p>
            <a:pPr algn="ctr">
              <a:lnSpc>
                <a:spcPts val="1878"/>
              </a:lnSpc>
            </a:pPr>
            <a:r>
              <a:rPr lang="en-US" sz="1341" dirty="0" err="1">
                <a:solidFill>
                  <a:srgbClr val="FFFFFF"/>
                </a:solidFill>
                <a:latin typeface="Open Sans Extra Bold"/>
              </a:rPr>
              <a:t>arsip</a:t>
            </a:r>
            <a:r>
              <a:rPr lang="en-US" sz="1341" dirty="0">
                <a:solidFill>
                  <a:srgbClr val="FFFFFF"/>
                </a:solidFill>
                <a:latin typeface="Open Sans Extra Bold"/>
              </a:rPr>
              <a:t> yang </a:t>
            </a:r>
            <a:r>
              <a:rPr lang="en-US" sz="1341" dirty="0" err="1">
                <a:solidFill>
                  <a:srgbClr val="FFFFFF"/>
                </a:solidFill>
                <a:latin typeface="Open Sans Extra Bold"/>
              </a:rPr>
              <a:t>dapat</a:t>
            </a:r>
            <a:r>
              <a:rPr lang="en-US" sz="1341" dirty="0">
                <a:solidFill>
                  <a:srgbClr val="FFFFFF"/>
                </a:solidFill>
                <a:latin typeface="Open Sans Extra Bold"/>
              </a:rPr>
              <a:t> </a:t>
            </a:r>
            <a:r>
              <a:rPr lang="en-US" sz="1341" dirty="0" err="1">
                <a:solidFill>
                  <a:srgbClr val="FFFFFF"/>
                </a:solidFill>
                <a:latin typeface="Open Sans Extra Bold"/>
              </a:rPr>
              <a:t>digunakan</a:t>
            </a:r>
            <a:r>
              <a:rPr lang="en-US" sz="1341" dirty="0">
                <a:solidFill>
                  <a:srgbClr val="FFFFFF"/>
                </a:solidFill>
                <a:latin typeface="Open Sans Extra Bold"/>
              </a:rPr>
              <a:t> </a:t>
            </a:r>
            <a:r>
              <a:rPr lang="en-US" sz="1341" dirty="0" err="1">
                <a:solidFill>
                  <a:srgbClr val="FFFFFF"/>
                </a:solidFill>
                <a:latin typeface="Open Sans Extra Bold"/>
              </a:rPr>
              <a:t>untuk</a:t>
            </a:r>
            <a:r>
              <a:rPr lang="en-US" sz="1341" dirty="0">
                <a:solidFill>
                  <a:srgbClr val="FFFFFF"/>
                </a:solidFill>
                <a:latin typeface="Open Sans Extra Bold"/>
              </a:rPr>
              <a:t> </a:t>
            </a:r>
            <a:r>
              <a:rPr lang="en-US" sz="1341" dirty="0" err="1">
                <a:solidFill>
                  <a:srgbClr val="FFFFFF"/>
                </a:solidFill>
                <a:latin typeface="Open Sans Extra Bold"/>
              </a:rPr>
              <a:t>pengembangan</a:t>
            </a:r>
            <a:r>
              <a:rPr lang="en-US" sz="1341" dirty="0">
                <a:solidFill>
                  <a:srgbClr val="FFFFFF"/>
                </a:solidFill>
                <a:latin typeface="Open Sans Extra Bold"/>
              </a:rPr>
              <a:t> </a:t>
            </a:r>
            <a:r>
              <a:rPr lang="en-US" sz="1341" dirty="0" err="1">
                <a:solidFill>
                  <a:srgbClr val="FFFFFF"/>
                </a:solidFill>
                <a:latin typeface="Open Sans Extra Bold"/>
              </a:rPr>
              <a:t>ilmu</a:t>
            </a:r>
            <a:r>
              <a:rPr lang="en-US" sz="1341" dirty="0">
                <a:solidFill>
                  <a:srgbClr val="FFFFFF"/>
                </a:solidFill>
                <a:latin typeface="Open Sans Extra Bold"/>
              </a:rPr>
              <a:t> </a:t>
            </a:r>
            <a:r>
              <a:rPr lang="en-US" sz="1341" dirty="0" err="1">
                <a:solidFill>
                  <a:srgbClr val="FFFFFF"/>
                </a:solidFill>
                <a:latin typeface="Open Sans Extra Bold"/>
              </a:rPr>
              <a:t>pengetahuan</a:t>
            </a:r>
            <a:r>
              <a:rPr lang="en-US" sz="1341" dirty="0">
                <a:solidFill>
                  <a:srgbClr val="FFFFFF"/>
                </a:solidFill>
                <a:latin typeface="Open Sans Extra Bold"/>
              </a:rPr>
              <a:t> dan </a:t>
            </a:r>
            <a:r>
              <a:rPr lang="en-US" sz="1341" dirty="0" err="1">
                <a:solidFill>
                  <a:srgbClr val="FFFFFF"/>
                </a:solidFill>
                <a:latin typeface="Open Sans Extra Bold"/>
              </a:rPr>
              <a:t>penyelidikan</a:t>
            </a:r>
            <a:r>
              <a:rPr lang="en-US" sz="1341" dirty="0">
                <a:solidFill>
                  <a:srgbClr val="FFFFFF"/>
                </a:solidFill>
                <a:latin typeface="Open Sans Extra Bold"/>
              </a:rPr>
              <a:t>.</a:t>
            </a:r>
          </a:p>
          <a:p>
            <a:pPr algn="ctr">
              <a:lnSpc>
                <a:spcPts val="1878"/>
              </a:lnSpc>
              <a:spcBef>
                <a:spcPct val="0"/>
              </a:spcBef>
            </a:pPr>
            <a:r>
              <a:rPr lang="en-US" sz="1341" dirty="0" err="1">
                <a:solidFill>
                  <a:srgbClr val="FFFFFF"/>
                </a:solidFill>
                <a:latin typeface="Open Sans Extra Bold"/>
              </a:rPr>
              <a:t>Contoh</a:t>
            </a:r>
            <a:r>
              <a:rPr lang="en-US" sz="1341" dirty="0">
                <a:solidFill>
                  <a:srgbClr val="FFFFFF"/>
                </a:solidFill>
                <a:latin typeface="Open Sans Extra Bold"/>
              </a:rPr>
              <a:t>: </a:t>
            </a:r>
            <a:r>
              <a:rPr lang="en-US" sz="1341" dirty="0" err="1">
                <a:solidFill>
                  <a:srgbClr val="FFFFFF"/>
                </a:solidFill>
                <a:latin typeface="Open Sans Extra Bold"/>
              </a:rPr>
              <a:t>hasil</a:t>
            </a:r>
            <a:r>
              <a:rPr lang="en-US" sz="1341" dirty="0">
                <a:solidFill>
                  <a:srgbClr val="FFFFFF"/>
                </a:solidFill>
                <a:latin typeface="Open Sans Extra Bold"/>
              </a:rPr>
              <a:t> </a:t>
            </a:r>
            <a:r>
              <a:rPr lang="en-US" sz="1341" dirty="0" err="1">
                <a:solidFill>
                  <a:srgbClr val="FFFFFF"/>
                </a:solidFill>
                <a:latin typeface="Open Sans Extra Bold"/>
              </a:rPr>
              <a:t>karya</a:t>
            </a:r>
            <a:r>
              <a:rPr lang="en-US" sz="1341" dirty="0">
                <a:solidFill>
                  <a:srgbClr val="FFFFFF"/>
                </a:solidFill>
                <a:latin typeface="Open Sans Extra Bold"/>
              </a:rPr>
              <a:t> </a:t>
            </a:r>
            <a:r>
              <a:rPr lang="en-US" sz="1341" dirty="0" err="1">
                <a:solidFill>
                  <a:srgbClr val="FFFFFF"/>
                </a:solidFill>
                <a:latin typeface="Open Sans Extra Bold"/>
              </a:rPr>
              <a:t>tulis</a:t>
            </a:r>
            <a:endParaRPr lang="en-US" sz="1341" dirty="0">
              <a:solidFill>
                <a:srgbClr val="FFFFFF"/>
              </a:solidFill>
              <a:latin typeface="Open Sans Extra Bold"/>
            </a:endParaRPr>
          </a:p>
        </p:txBody>
      </p:sp>
      <p:sp>
        <p:nvSpPr>
          <p:cNvPr id="28" name="TextBox 28"/>
          <p:cNvSpPr txBox="1"/>
          <p:nvPr/>
        </p:nvSpPr>
        <p:spPr>
          <a:xfrm>
            <a:off x="1167484" y="2021212"/>
            <a:ext cx="1644789" cy="301725"/>
          </a:xfrm>
          <a:prstGeom prst="rect">
            <a:avLst/>
          </a:prstGeom>
        </p:spPr>
        <p:txBody>
          <a:bodyPr lIns="0" tIns="0" rIns="0" bIns="0" rtlCol="0" anchor="t">
            <a:spAutoFit/>
          </a:bodyPr>
          <a:lstStyle/>
          <a:p>
            <a:pPr algn="ctr">
              <a:lnSpc>
                <a:spcPts val="2293"/>
              </a:lnSpc>
              <a:spcBef>
                <a:spcPct val="0"/>
              </a:spcBef>
            </a:pPr>
            <a:r>
              <a:rPr lang="en-US" sz="1638" dirty="0">
                <a:solidFill>
                  <a:srgbClr val="2B3467"/>
                </a:solidFill>
                <a:latin typeface="Funtastic"/>
              </a:rPr>
              <a:t>Nilai </a:t>
            </a:r>
            <a:r>
              <a:rPr lang="en-US" sz="1638" dirty="0" err="1">
                <a:solidFill>
                  <a:srgbClr val="2B3467"/>
                </a:solidFill>
                <a:latin typeface="Funtastic"/>
              </a:rPr>
              <a:t>Ilmiah</a:t>
            </a:r>
            <a:endParaRPr lang="en-US" sz="1638" dirty="0">
              <a:solidFill>
                <a:srgbClr val="2B3467"/>
              </a:solidFill>
              <a:latin typeface="Funtastic"/>
            </a:endParaRPr>
          </a:p>
        </p:txBody>
      </p:sp>
      <p:sp>
        <p:nvSpPr>
          <p:cNvPr id="29" name="TextBox 29"/>
          <p:cNvSpPr txBox="1"/>
          <p:nvPr/>
        </p:nvSpPr>
        <p:spPr>
          <a:xfrm>
            <a:off x="2886247" y="3312422"/>
            <a:ext cx="4919567" cy="701118"/>
          </a:xfrm>
          <a:prstGeom prst="rect">
            <a:avLst/>
          </a:prstGeom>
        </p:spPr>
        <p:txBody>
          <a:bodyPr lIns="0" tIns="0" rIns="0" bIns="0" rtlCol="0" anchor="t">
            <a:spAutoFit/>
          </a:bodyPr>
          <a:lstStyle/>
          <a:p>
            <a:pPr algn="ctr">
              <a:lnSpc>
                <a:spcPts val="1878"/>
              </a:lnSpc>
            </a:pPr>
            <a:r>
              <a:rPr lang="en-US" sz="1341" dirty="0" err="1">
                <a:solidFill>
                  <a:srgbClr val="FFFFFF"/>
                </a:solidFill>
                <a:latin typeface="Open Sans Extra Bold"/>
              </a:rPr>
              <a:t>arsip</a:t>
            </a:r>
            <a:r>
              <a:rPr lang="en-US" sz="1341" dirty="0">
                <a:solidFill>
                  <a:srgbClr val="FFFFFF"/>
                </a:solidFill>
                <a:latin typeface="Open Sans Extra Bold"/>
              </a:rPr>
              <a:t> yang </a:t>
            </a:r>
            <a:r>
              <a:rPr lang="en-US" sz="1341" dirty="0" err="1">
                <a:solidFill>
                  <a:srgbClr val="FFFFFF"/>
                </a:solidFill>
                <a:latin typeface="Open Sans Extra Bold"/>
              </a:rPr>
              <a:t>mempunyai</a:t>
            </a:r>
            <a:r>
              <a:rPr lang="en-US" sz="1341" dirty="0">
                <a:solidFill>
                  <a:srgbClr val="FFFFFF"/>
                </a:solidFill>
                <a:latin typeface="Open Sans Extra Bold"/>
              </a:rPr>
              <a:t> </a:t>
            </a:r>
            <a:r>
              <a:rPr lang="en-US" sz="1341" dirty="0" err="1">
                <a:solidFill>
                  <a:srgbClr val="FFFFFF"/>
                </a:solidFill>
                <a:latin typeface="Open Sans Extra Bold"/>
              </a:rPr>
              <a:t>kegunaan</a:t>
            </a:r>
            <a:r>
              <a:rPr lang="en-US" sz="1341" dirty="0">
                <a:solidFill>
                  <a:srgbClr val="FFFFFF"/>
                </a:solidFill>
                <a:latin typeface="Open Sans Extra Bold"/>
              </a:rPr>
              <a:t> </a:t>
            </a:r>
            <a:r>
              <a:rPr lang="en-US" sz="1341" dirty="0" err="1">
                <a:solidFill>
                  <a:srgbClr val="FFFFFF"/>
                </a:solidFill>
                <a:latin typeface="Open Sans Extra Bold"/>
              </a:rPr>
              <a:t>dalam</a:t>
            </a:r>
            <a:r>
              <a:rPr lang="en-US" sz="1341" dirty="0">
                <a:solidFill>
                  <a:srgbClr val="FFFFFF"/>
                </a:solidFill>
                <a:latin typeface="Open Sans Extra Bold"/>
              </a:rPr>
              <a:t> </a:t>
            </a:r>
            <a:r>
              <a:rPr lang="en-US" sz="1341" dirty="0" err="1">
                <a:solidFill>
                  <a:srgbClr val="FFFFFF"/>
                </a:solidFill>
                <a:latin typeface="Open Sans Extra Bold"/>
              </a:rPr>
              <a:t>bidang</a:t>
            </a:r>
            <a:r>
              <a:rPr lang="en-US" sz="1341" dirty="0">
                <a:solidFill>
                  <a:srgbClr val="FFFFFF"/>
                </a:solidFill>
                <a:latin typeface="Open Sans Extra Bold"/>
              </a:rPr>
              <a:t> </a:t>
            </a:r>
            <a:r>
              <a:rPr lang="en-US" sz="1341" dirty="0" err="1">
                <a:solidFill>
                  <a:srgbClr val="FFFFFF"/>
                </a:solidFill>
                <a:latin typeface="Open Sans Extra Bold"/>
              </a:rPr>
              <a:t>keuangan</a:t>
            </a:r>
            <a:r>
              <a:rPr lang="en-US" sz="1341" dirty="0">
                <a:solidFill>
                  <a:srgbClr val="FFFFFF"/>
                </a:solidFill>
                <a:latin typeface="Open Sans Extra Bold"/>
              </a:rPr>
              <a:t>.</a:t>
            </a:r>
          </a:p>
          <a:p>
            <a:pPr algn="ctr">
              <a:lnSpc>
                <a:spcPts val="1878"/>
              </a:lnSpc>
              <a:spcBef>
                <a:spcPct val="0"/>
              </a:spcBef>
            </a:pPr>
            <a:r>
              <a:rPr lang="en-US" sz="1341" dirty="0" err="1">
                <a:solidFill>
                  <a:srgbClr val="FFFFFF"/>
                </a:solidFill>
                <a:latin typeface="Open Sans Extra Bold"/>
              </a:rPr>
              <a:t>Contoh</a:t>
            </a:r>
            <a:r>
              <a:rPr lang="en-US" sz="1341" dirty="0">
                <a:solidFill>
                  <a:srgbClr val="FFFFFF"/>
                </a:solidFill>
                <a:latin typeface="Open Sans Extra Bold"/>
              </a:rPr>
              <a:t>: </a:t>
            </a:r>
            <a:r>
              <a:rPr lang="en-US" sz="1341" dirty="0" err="1">
                <a:solidFill>
                  <a:srgbClr val="FFFFFF"/>
                </a:solidFill>
                <a:latin typeface="Open Sans Extra Bold"/>
              </a:rPr>
              <a:t>kuitansi</a:t>
            </a:r>
            <a:r>
              <a:rPr lang="en-US" sz="1341" dirty="0">
                <a:solidFill>
                  <a:srgbClr val="FFFFFF"/>
                </a:solidFill>
                <a:latin typeface="Open Sans Extra Bold"/>
              </a:rPr>
              <a:t> dan </a:t>
            </a:r>
            <a:r>
              <a:rPr lang="en-US" sz="1341" dirty="0" err="1">
                <a:solidFill>
                  <a:srgbClr val="FFFFFF"/>
                </a:solidFill>
                <a:latin typeface="Open Sans Extra Bold"/>
              </a:rPr>
              <a:t>bukti</a:t>
            </a:r>
            <a:r>
              <a:rPr lang="en-US" sz="1341" dirty="0">
                <a:solidFill>
                  <a:srgbClr val="FFFFFF"/>
                </a:solidFill>
                <a:latin typeface="Open Sans Extra Bold"/>
              </a:rPr>
              <a:t> </a:t>
            </a:r>
            <a:r>
              <a:rPr lang="en-US" sz="1341" dirty="0" err="1">
                <a:solidFill>
                  <a:srgbClr val="FFFFFF"/>
                </a:solidFill>
                <a:latin typeface="Open Sans Extra Bold"/>
              </a:rPr>
              <a:t>pembayaran</a:t>
            </a:r>
            <a:r>
              <a:rPr lang="en-US" sz="1341" dirty="0">
                <a:solidFill>
                  <a:srgbClr val="FFFFFF"/>
                </a:solidFill>
                <a:latin typeface="Open Sans Extra Bold"/>
              </a:rPr>
              <a:t> </a:t>
            </a:r>
            <a:r>
              <a:rPr lang="en-US" sz="1341" dirty="0" err="1">
                <a:solidFill>
                  <a:srgbClr val="FFFFFF"/>
                </a:solidFill>
                <a:latin typeface="Open Sans Extra Bold"/>
              </a:rPr>
              <a:t>pajak</a:t>
            </a:r>
            <a:endParaRPr lang="en-US" sz="1341" dirty="0">
              <a:solidFill>
                <a:srgbClr val="FFFFFF"/>
              </a:solidFill>
              <a:latin typeface="Open Sans Extra Bold"/>
            </a:endParaRPr>
          </a:p>
        </p:txBody>
      </p:sp>
      <p:sp>
        <p:nvSpPr>
          <p:cNvPr id="30" name="TextBox 30"/>
          <p:cNvSpPr txBox="1"/>
          <p:nvPr/>
        </p:nvSpPr>
        <p:spPr>
          <a:xfrm>
            <a:off x="1167484" y="3561825"/>
            <a:ext cx="1644789" cy="301725"/>
          </a:xfrm>
          <a:prstGeom prst="rect">
            <a:avLst/>
          </a:prstGeom>
        </p:spPr>
        <p:txBody>
          <a:bodyPr lIns="0" tIns="0" rIns="0" bIns="0" rtlCol="0" anchor="t">
            <a:spAutoFit/>
          </a:bodyPr>
          <a:lstStyle/>
          <a:p>
            <a:pPr algn="ctr">
              <a:lnSpc>
                <a:spcPts val="2293"/>
              </a:lnSpc>
              <a:spcBef>
                <a:spcPct val="0"/>
              </a:spcBef>
            </a:pPr>
            <a:r>
              <a:rPr lang="en-US" sz="1638" dirty="0">
                <a:solidFill>
                  <a:srgbClr val="2B3467"/>
                </a:solidFill>
                <a:latin typeface="Funtastic"/>
              </a:rPr>
              <a:t>Nilai Guna </a:t>
            </a:r>
            <a:r>
              <a:rPr lang="en-US" sz="1638" dirty="0" err="1">
                <a:solidFill>
                  <a:srgbClr val="2B3467"/>
                </a:solidFill>
                <a:latin typeface="Funtastic"/>
              </a:rPr>
              <a:t>Fiskal</a:t>
            </a:r>
            <a:endParaRPr lang="en-US" sz="1638" dirty="0">
              <a:solidFill>
                <a:srgbClr val="2B3467"/>
              </a:solidFill>
              <a:latin typeface="Funtastic"/>
            </a:endParaRPr>
          </a:p>
        </p:txBody>
      </p:sp>
      <p:grpSp>
        <p:nvGrpSpPr>
          <p:cNvPr id="34" name="Group 4">
            <a:extLst>
              <a:ext uri="{FF2B5EF4-FFF2-40B4-BE49-F238E27FC236}">
                <a16:creationId xmlns:a16="http://schemas.microsoft.com/office/drawing/2014/main" id="{0ADA66D4-ED62-4337-83F0-8FF19872FA44}"/>
              </a:ext>
            </a:extLst>
          </p:cNvPr>
          <p:cNvGrpSpPr/>
          <p:nvPr/>
        </p:nvGrpSpPr>
        <p:grpSpPr>
          <a:xfrm>
            <a:off x="2188056" y="334936"/>
            <a:ext cx="4767888" cy="525912"/>
            <a:chOff x="0" y="0"/>
            <a:chExt cx="2778981" cy="306530"/>
          </a:xfrm>
        </p:grpSpPr>
        <p:sp>
          <p:nvSpPr>
            <p:cNvPr id="35" name="Freeform 5">
              <a:extLst>
                <a:ext uri="{FF2B5EF4-FFF2-40B4-BE49-F238E27FC236}">
                  <a16:creationId xmlns:a16="http://schemas.microsoft.com/office/drawing/2014/main" id="{139BCB11-3CF1-CBB0-9973-E0BF5D72B45F}"/>
                </a:ext>
              </a:extLst>
            </p:cNvPr>
            <p:cNvSpPr/>
            <p:nvPr/>
          </p:nvSpPr>
          <p:spPr>
            <a:xfrm>
              <a:off x="0" y="0"/>
              <a:ext cx="2778981" cy="306530"/>
            </a:xfrm>
            <a:custGeom>
              <a:avLst/>
              <a:gdLst/>
              <a:ahLst/>
              <a:cxnLst/>
              <a:rect l="l" t="t" r="r" b="b"/>
              <a:pathLst>
                <a:path w="2778981" h="306530">
                  <a:moveTo>
                    <a:pt x="40594" y="0"/>
                  </a:moveTo>
                  <a:lnTo>
                    <a:pt x="2738387" y="0"/>
                  </a:lnTo>
                  <a:cubicBezTo>
                    <a:pt x="2749153" y="0"/>
                    <a:pt x="2759478" y="4277"/>
                    <a:pt x="2767091" y="11890"/>
                  </a:cubicBezTo>
                  <a:cubicBezTo>
                    <a:pt x="2774704" y="19503"/>
                    <a:pt x="2778981" y="29828"/>
                    <a:pt x="2778981" y="40594"/>
                  </a:cubicBezTo>
                  <a:lnTo>
                    <a:pt x="2778981" y="265936"/>
                  </a:lnTo>
                  <a:cubicBezTo>
                    <a:pt x="2778981" y="276702"/>
                    <a:pt x="2774704" y="287027"/>
                    <a:pt x="2767091" y="294640"/>
                  </a:cubicBezTo>
                  <a:cubicBezTo>
                    <a:pt x="2759479" y="302253"/>
                    <a:pt x="2749153" y="306530"/>
                    <a:pt x="2738387" y="306530"/>
                  </a:cubicBezTo>
                  <a:lnTo>
                    <a:pt x="40594" y="306530"/>
                  </a:lnTo>
                  <a:cubicBezTo>
                    <a:pt x="29828" y="306530"/>
                    <a:pt x="19503" y="302253"/>
                    <a:pt x="11890" y="294640"/>
                  </a:cubicBezTo>
                  <a:cubicBezTo>
                    <a:pt x="4277" y="287027"/>
                    <a:pt x="0" y="276702"/>
                    <a:pt x="0" y="265936"/>
                  </a:cubicBezTo>
                  <a:lnTo>
                    <a:pt x="0" y="40594"/>
                  </a:lnTo>
                  <a:cubicBezTo>
                    <a:pt x="0" y="29828"/>
                    <a:pt x="4277" y="19503"/>
                    <a:pt x="11890" y="11890"/>
                  </a:cubicBezTo>
                  <a:cubicBezTo>
                    <a:pt x="19503" y="4277"/>
                    <a:pt x="29828" y="0"/>
                    <a:pt x="40594" y="0"/>
                  </a:cubicBezTo>
                  <a:close/>
                </a:path>
              </a:pathLst>
            </a:custGeom>
            <a:solidFill>
              <a:srgbClr val="2B3467"/>
            </a:solidFill>
          </p:spPr>
        </p:sp>
        <p:sp>
          <p:nvSpPr>
            <p:cNvPr id="36" name="TextBox 6">
              <a:extLst>
                <a:ext uri="{FF2B5EF4-FFF2-40B4-BE49-F238E27FC236}">
                  <a16:creationId xmlns:a16="http://schemas.microsoft.com/office/drawing/2014/main" id="{C40988D4-897E-F6D6-67F6-3EC432D65FB2}"/>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37" name="TextBox 35">
            <a:extLst>
              <a:ext uri="{FF2B5EF4-FFF2-40B4-BE49-F238E27FC236}">
                <a16:creationId xmlns:a16="http://schemas.microsoft.com/office/drawing/2014/main" id="{60E4A62A-4480-13EF-5526-B6BED6C185E5}"/>
              </a:ext>
            </a:extLst>
          </p:cNvPr>
          <p:cNvSpPr txBox="1"/>
          <p:nvPr/>
        </p:nvSpPr>
        <p:spPr>
          <a:xfrm>
            <a:off x="2563925" y="326719"/>
            <a:ext cx="4016149" cy="547524"/>
          </a:xfrm>
          <a:prstGeom prst="rect">
            <a:avLst/>
          </a:prstGeom>
        </p:spPr>
        <p:txBody>
          <a:bodyPr lIns="0" tIns="0" rIns="0" bIns="0" rtlCol="0" anchor="t">
            <a:spAutoFit/>
          </a:bodyPr>
          <a:lstStyle/>
          <a:p>
            <a:pPr algn="ctr">
              <a:lnSpc>
                <a:spcPts val="4014"/>
              </a:lnSpc>
            </a:pPr>
            <a:r>
              <a:rPr lang="en-US" sz="2867" spc="180" dirty="0">
                <a:solidFill>
                  <a:srgbClr val="FFFFFF"/>
                </a:solidFill>
                <a:latin typeface="Bugaki"/>
              </a:rPr>
              <a:t>Nilai Guna </a:t>
            </a:r>
            <a:r>
              <a:rPr lang="en-US" sz="2867" spc="180" dirty="0" err="1">
                <a:solidFill>
                  <a:srgbClr val="FFFFFF"/>
                </a:solidFill>
                <a:latin typeface="Bugaki"/>
              </a:rPr>
              <a:t>Arsip</a:t>
            </a:r>
            <a:endParaRPr lang="en-US" sz="2867" spc="180" dirty="0">
              <a:solidFill>
                <a:srgbClr val="FFFFFF"/>
              </a:solidFill>
              <a:latin typeface="Bugaki"/>
            </a:endParaRPr>
          </a:p>
        </p:txBody>
      </p:sp>
      <p:pic>
        <p:nvPicPr>
          <p:cNvPr id="4" name="Picture 6">
            <a:hlinkClick r:id="rId7" action="ppaction://hlinksldjump">
              <a:snd r:embed="rId8" name="click.wav"/>
            </a:hlinkClick>
            <a:extLst>
              <a:ext uri="{FF2B5EF4-FFF2-40B4-BE49-F238E27FC236}">
                <a16:creationId xmlns:a16="http://schemas.microsoft.com/office/drawing/2014/main" id="{C29EC4F8-AC64-C707-BDEA-3CE7D8F721AA}"/>
              </a:ext>
            </a:extLst>
          </p:cNvPr>
          <p:cNvPicPr>
            <a:picLocks noChangeAspect="1"/>
          </p:cNvPicPr>
          <p:nvPr/>
        </p:nvPicPr>
        <p:blipFill>
          <a:blip r:embed="rId9"/>
          <a:srcRect l="1495" t="1911" r="71866" b="72140"/>
          <a:stretch>
            <a:fillRect/>
          </a:stretch>
        </p:blipFill>
        <p:spPr>
          <a:xfrm>
            <a:off x="7467600" y="158328"/>
            <a:ext cx="854685" cy="832552"/>
          </a:xfrm>
          <a:prstGeom prst="rect">
            <a:avLst/>
          </a:prstGeom>
        </p:spPr>
      </p:pic>
      <p:pic>
        <p:nvPicPr>
          <p:cNvPr id="5" name="Picture 7">
            <a:hlinkClick r:id="" action="ppaction://hlinkshowjump?jump=previousslide">
              <a:snd r:embed="rId8" name="click.wav"/>
            </a:hlinkClick>
            <a:extLst>
              <a:ext uri="{FF2B5EF4-FFF2-40B4-BE49-F238E27FC236}">
                <a16:creationId xmlns:a16="http://schemas.microsoft.com/office/drawing/2014/main" id="{CBADDC4C-5136-7201-F552-167A9F2C1699}"/>
              </a:ext>
            </a:extLst>
          </p:cNvPr>
          <p:cNvPicPr>
            <a:picLocks noChangeAspect="1"/>
          </p:cNvPicPr>
          <p:nvPr/>
        </p:nvPicPr>
        <p:blipFill>
          <a:blip r:embed="rId9"/>
          <a:srcRect l="72322" t="3827" r="3119" b="71956"/>
          <a:stretch>
            <a:fillRect/>
          </a:stretch>
        </p:blipFill>
        <p:spPr>
          <a:xfrm>
            <a:off x="8253610" y="226172"/>
            <a:ext cx="775550" cy="76470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3"/>
                                        </p:tgtEl>
                                      </p:cBhvr>
                                    </p:animEffect>
                                    <p:animScale>
                                      <p:cBhvr>
                                        <p:cTn id="7" dur="1000" autoRev="1" fill="hold"/>
                                        <p:tgtEl>
                                          <p:spTgt spid="3"/>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7"/>
                                        </p:tgtEl>
                                      </p:cBhvr>
                                    </p:animEffect>
                                    <p:animScale>
                                      <p:cBhvr>
                                        <p:cTn id="10" dur="1000" autoRev="1" fill="hold"/>
                                        <p:tgtEl>
                                          <p:spTgt spid="7"/>
                                        </p:tgtEl>
                                      </p:cBhvr>
                                      <p:by x="105000" y="105000"/>
                                    </p:animScale>
                                  </p:childTnLst>
                                </p:cTn>
                              </p:par>
                              <p:par>
                                <p:cTn id="11" presetID="10" presetClass="entr" presetSubtype="0" fill="hold" grpId="0" nodeType="withEffect">
                                  <p:stCondLst>
                                    <p:cond delay="10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8840" r="1219" b="8842"/>
          <a:stretch>
            <a:fillRect/>
          </a:stretch>
        </p:blipFill>
        <p:spPr>
          <a:xfrm>
            <a:off x="0" y="0"/>
            <a:ext cx="9144000" cy="5143500"/>
          </a:xfrm>
          <a:prstGeom prst="rect">
            <a:avLst/>
          </a:prstGeom>
        </p:spPr>
      </p:pic>
      <p:grpSp>
        <p:nvGrpSpPr>
          <p:cNvPr id="3" name="Group 3"/>
          <p:cNvGrpSpPr/>
          <p:nvPr/>
        </p:nvGrpSpPr>
        <p:grpSpPr>
          <a:xfrm>
            <a:off x="1732165" y="438755"/>
            <a:ext cx="5609337" cy="543953"/>
            <a:chOff x="0" y="0"/>
            <a:chExt cx="3160984" cy="306530"/>
          </a:xfrm>
        </p:grpSpPr>
        <p:sp>
          <p:nvSpPr>
            <p:cNvPr id="4" name="Freeform 4"/>
            <p:cNvSpPr/>
            <p:nvPr/>
          </p:nvSpPr>
          <p:spPr>
            <a:xfrm>
              <a:off x="0" y="0"/>
              <a:ext cx="3160984" cy="306530"/>
            </a:xfrm>
            <a:custGeom>
              <a:avLst/>
              <a:gdLst/>
              <a:ahLst/>
              <a:cxnLst/>
              <a:rect l="l" t="t" r="r" b="b"/>
              <a:pathLst>
                <a:path w="3160984" h="306530">
                  <a:moveTo>
                    <a:pt x="34505" y="0"/>
                  </a:moveTo>
                  <a:lnTo>
                    <a:pt x="3126479" y="0"/>
                  </a:lnTo>
                  <a:cubicBezTo>
                    <a:pt x="3145536" y="0"/>
                    <a:pt x="3160984" y="15448"/>
                    <a:pt x="3160984" y="34505"/>
                  </a:cubicBezTo>
                  <a:lnTo>
                    <a:pt x="3160984" y="272025"/>
                  </a:lnTo>
                  <a:cubicBezTo>
                    <a:pt x="3160984" y="291081"/>
                    <a:pt x="3145536" y="306530"/>
                    <a:pt x="3126479" y="306530"/>
                  </a:cubicBezTo>
                  <a:lnTo>
                    <a:pt x="34505" y="306530"/>
                  </a:lnTo>
                  <a:cubicBezTo>
                    <a:pt x="15448" y="306530"/>
                    <a:pt x="0" y="291081"/>
                    <a:pt x="0" y="272025"/>
                  </a:cubicBezTo>
                  <a:lnTo>
                    <a:pt x="0" y="34505"/>
                  </a:lnTo>
                  <a:cubicBezTo>
                    <a:pt x="0" y="15448"/>
                    <a:pt x="15448" y="0"/>
                    <a:pt x="34505" y="0"/>
                  </a:cubicBezTo>
                  <a:close/>
                </a:path>
              </a:pathLst>
            </a:custGeom>
            <a:solidFill>
              <a:srgbClr val="2B3467"/>
            </a:solidFill>
          </p:spPr>
        </p:sp>
        <p:sp>
          <p:nvSpPr>
            <p:cNvPr id="5" name="TextBox 5"/>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6" name="AutoShape 6"/>
          <p:cNvSpPr/>
          <p:nvPr/>
        </p:nvSpPr>
        <p:spPr>
          <a:xfrm rot="5392284">
            <a:off x="4238221" y="1232716"/>
            <a:ext cx="598570" cy="0"/>
          </a:xfrm>
          <a:prstGeom prst="line">
            <a:avLst/>
          </a:prstGeom>
          <a:ln w="66675" cap="flat">
            <a:solidFill>
              <a:srgbClr val="2B3467"/>
            </a:solidFill>
            <a:prstDash val="solid"/>
            <a:headEnd type="none" w="sm" len="sm"/>
            <a:tailEnd type="none" w="sm" len="sm"/>
          </a:ln>
        </p:spPr>
      </p:sp>
      <p:sp>
        <p:nvSpPr>
          <p:cNvPr id="7" name="AutoShape 7"/>
          <p:cNvSpPr/>
          <p:nvPr/>
        </p:nvSpPr>
        <p:spPr>
          <a:xfrm>
            <a:off x="606332" y="1248635"/>
            <a:ext cx="7816347" cy="0"/>
          </a:xfrm>
          <a:prstGeom prst="line">
            <a:avLst/>
          </a:prstGeom>
          <a:ln w="66675" cap="flat">
            <a:solidFill>
              <a:srgbClr val="2B3467"/>
            </a:solidFill>
            <a:prstDash val="solid"/>
            <a:headEnd type="none" w="sm" len="sm"/>
            <a:tailEnd type="none" w="sm" len="sm"/>
          </a:ln>
        </p:spPr>
      </p:sp>
      <p:sp>
        <p:nvSpPr>
          <p:cNvPr id="8" name="AutoShape 8"/>
          <p:cNvSpPr/>
          <p:nvPr/>
        </p:nvSpPr>
        <p:spPr>
          <a:xfrm rot="5400000">
            <a:off x="8223326" y="1379026"/>
            <a:ext cx="329744" cy="0"/>
          </a:xfrm>
          <a:prstGeom prst="line">
            <a:avLst/>
          </a:prstGeom>
          <a:ln w="66675" cap="flat">
            <a:solidFill>
              <a:srgbClr val="2B3467"/>
            </a:solidFill>
            <a:prstDash val="solid"/>
            <a:headEnd type="none" w="sm" len="sm"/>
            <a:tailEnd type="none" w="sm" len="sm"/>
          </a:ln>
        </p:spPr>
      </p:sp>
      <p:sp>
        <p:nvSpPr>
          <p:cNvPr id="9" name="AutoShape 9"/>
          <p:cNvSpPr/>
          <p:nvPr/>
        </p:nvSpPr>
        <p:spPr>
          <a:xfrm rot="5399999">
            <a:off x="474115" y="1380853"/>
            <a:ext cx="333397" cy="0"/>
          </a:xfrm>
          <a:prstGeom prst="line">
            <a:avLst/>
          </a:prstGeom>
          <a:ln w="66675" cap="flat">
            <a:solidFill>
              <a:srgbClr val="2B3467"/>
            </a:solidFill>
            <a:prstDash val="solid"/>
            <a:headEnd type="none" w="sm" len="sm"/>
            <a:tailEnd type="none" w="sm" len="sm"/>
          </a:ln>
        </p:spPr>
      </p:sp>
      <p:sp>
        <p:nvSpPr>
          <p:cNvPr id="10" name="AutoShape 10"/>
          <p:cNvSpPr/>
          <p:nvPr/>
        </p:nvSpPr>
        <p:spPr>
          <a:xfrm rot="5400000">
            <a:off x="2342343" y="1386203"/>
            <a:ext cx="344098" cy="0"/>
          </a:xfrm>
          <a:prstGeom prst="line">
            <a:avLst/>
          </a:prstGeom>
          <a:ln w="66675" cap="flat">
            <a:solidFill>
              <a:srgbClr val="2B3467"/>
            </a:solidFill>
            <a:prstDash val="solid"/>
            <a:headEnd type="none" w="sm" len="sm"/>
            <a:tailEnd type="none" w="sm" len="sm"/>
          </a:ln>
        </p:spPr>
      </p:sp>
      <p:sp>
        <p:nvSpPr>
          <p:cNvPr id="11" name="AutoShape 11"/>
          <p:cNvSpPr/>
          <p:nvPr/>
        </p:nvSpPr>
        <p:spPr>
          <a:xfrm rot="5400000">
            <a:off x="6376952" y="1381151"/>
            <a:ext cx="333993" cy="0"/>
          </a:xfrm>
          <a:prstGeom prst="line">
            <a:avLst/>
          </a:prstGeom>
          <a:ln w="66675" cap="flat">
            <a:solidFill>
              <a:srgbClr val="2B3467"/>
            </a:solidFill>
            <a:prstDash val="solid"/>
            <a:headEnd type="none" w="sm" len="sm"/>
            <a:tailEnd type="none" w="sm" len="sm"/>
          </a:ln>
        </p:spPr>
      </p:sp>
      <p:grpSp>
        <p:nvGrpSpPr>
          <p:cNvPr id="12" name="Group 12"/>
          <p:cNvGrpSpPr/>
          <p:nvPr/>
        </p:nvGrpSpPr>
        <p:grpSpPr>
          <a:xfrm>
            <a:off x="85790" y="1553951"/>
            <a:ext cx="1110047" cy="265556"/>
            <a:chOff x="0" y="0"/>
            <a:chExt cx="352252" cy="84269"/>
          </a:xfrm>
        </p:grpSpPr>
        <p:sp>
          <p:nvSpPr>
            <p:cNvPr id="13" name="Freeform 13"/>
            <p:cNvSpPr/>
            <p:nvPr/>
          </p:nvSpPr>
          <p:spPr>
            <a:xfrm>
              <a:off x="0" y="0"/>
              <a:ext cx="352252" cy="84269"/>
            </a:xfrm>
            <a:custGeom>
              <a:avLst/>
              <a:gdLst/>
              <a:ahLst/>
              <a:cxnLst/>
              <a:rect l="l" t="t" r="r" b="b"/>
              <a:pathLst>
                <a:path w="352252" h="84269">
                  <a:moveTo>
                    <a:pt x="42135" y="0"/>
                  </a:moveTo>
                  <a:lnTo>
                    <a:pt x="310117" y="0"/>
                  </a:lnTo>
                  <a:cubicBezTo>
                    <a:pt x="321292" y="0"/>
                    <a:pt x="332009" y="4439"/>
                    <a:pt x="339911" y="12341"/>
                  </a:cubicBezTo>
                  <a:cubicBezTo>
                    <a:pt x="347813" y="20243"/>
                    <a:pt x="352252" y="30960"/>
                    <a:pt x="352252" y="42135"/>
                  </a:cubicBezTo>
                  <a:lnTo>
                    <a:pt x="352252" y="42135"/>
                  </a:lnTo>
                  <a:cubicBezTo>
                    <a:pt x="352252" y="53309"/>
                    <a:pt x="347813" y="64026"/>
                    <a:pt x="339911" y="71928"/>
                  </a:cubicBezTo>
                  <a:cubicBezTo>
                    <a:pt x="332009" y="79830"/>
                    <a:pt x="321292" y="84269"/>
                    <a:pt x="310117" y="84269"/>
                  </a:cubicBezTo>
                  <a:lnTo>
                    <a:pt x="42135" y="84269"/>
                  </a:lnTo>
                  <a:cubicBezTo>
                    <a:pt x="30960" y="84269"/>
                    <a:pt x="20243" y="79830"/>
                    <a:pt x="12341" y="71928"/>
                  </a:cubicBezTo>
                  <a:cubicBezTo>
                    <a:pt x="4439" y="64026"/>
                    <a:pt x="0" y="53309"/>
                    <a:pt x="0" y="42135"/>
                  </a:cubicBezTo>
                  <a:lnTo>
                    <a:pt x="0" y="42135"/>
                  </a:lnTo>
                  <a:cubicBezTo>
                    <a:pt x="0" y="30960"/>
                    <a:pt x="4439" y="20243"/>
                    <a:pt x="12341" y="12341"/>
                  </a:cubicBezTo>
                  <a:cubicBezTo>
                    <a:pt x="20243" y="4439"/>
                    <a:pt x="30960" y="0"/>
                    <a:pt x="42135" y="0"/>
                  </a:cubicBezTo>
                  <a:close/>
                </a:path>
              </a:pathLst>
            </a:custGeom>
            <a:solidFill>
              <a:srgbClr val="2B3467"/>
            </a:solidFill>
          </p:spPr>
        </p:sp>
        <p:sp>
          <p:nvSpPr>
            <p:cNvPr id="14" name="TextBox 14"/>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grpSp>
        <p:nvGrpSpPr>
          <p:cNvPr id="15" name="Group 15"/>
          <p:cNvGrpSpPr/>
          <p:nvPr/>
        </p:nvGrpSpPr>
        <p:grpSpPr>
          <a:xfrm>
            <a:off x="1911532" y="1555032"/>
            <a:ext cx="1205720" cy="263394"/>
            <a:chOff x="0" y="0"/>
            <a:chExt cx="385752" cy="84269"/>
          </a:xfrm>
        </p:grpSpPr>
        <p:sp>
          <p:nvSpPr>
            <p:cNvPr id="16" name="Freeform 16"/>
            <p:cNvSpPr/>
            <p:nvPr/>
          </p:nvSpPr>
          <p:spPr>
            <a:xfrm>
              <a:off x="0" y="0"/>
              <a:ext cx="385752" cy="84269"/>
            </a:xfrm>
            <a:custGeom>
              <a:avLst/>
              <a:gdLst/>
              <a:ahLst/>
              <a:cxnLst/>
              <a:rect l="l" t="t" r="r" b="b"/>
              <a:pathLst>
                <a:path w="385752" h="84269">
                  <a:moveTo>
                    <a:pt x="42135" y="0"/>
                  </a:moveTo>
                  <a:lnTo>
                    <a:pt x="343618" y="0"/>
                  </a:lnTo>
                  <a:cubicBezTo>
                    <a:pt x="354793" y="0"/>
                    <a:pt x="365510" y="4439"/>
                    <a:pt x="373411" y="12341"/>
                  </a:cubicBezTo>
                  <a:cubicBezTo>
                    <a:pt x="381313" y="20243"/>
                    <a:pt x="385752" y="30960"/>
                    <a:pt x="385752" y="42135"/>
                  </a:cubicBezTo>
                  <a:lnTo>
                    <a:pt x="385752" y="42135"/>
                  </a:lnTo>
                  <a:cubicBezTo>
                    <a:pt x="385752" y="53309"/>
                    <a:pt x="381313" y="64026"/>
                    <a:pt x="373411" y="71928"/>
                  </a:cubicBezTo>
                  <a:cubicBezTo>
                    <a:pt x="365510" y="79830"/>
                    <a:pt x="354793" y="84269"/>
                    <a:pt x="343618" y="84269"/>
                  </a:cubicBezTo>
                  <a:lnTo>
                    <a:pt x="42135" y="84269"/>
                  </a:lnTo>
                  <a:cubicBezTo>
                    <a:pt x="30960" y="84269"/>
                    <a:pt x="20243" y="79830"/>
                    <a:pt x="12341" y="71928"/>
                  </a:cubicBezTo>
                  <a:cubicBezTo>
                    <a:pt x="4439" y="64026"/>
                    <a:pt x="0" y="53309"/>
                    <a:pt x="0" y="42135"/>
                  </a:cubicBezTo>
                  <a:lnTo>
                    <a:pt x="0" y="42135"/>
                  </a:lnTo>
                  <a:cubicBezTo>
                    <a:pt x="0" y="30960"/>
                    <a:pt x="4439" y="20243"/>
                    <a:pt x="12341" y="12341"/>
                  </a:cubicBezTo>
                  <a:cubicBezTo>
                    <a:pt x="20243" y="4439"/>
                    <a:pt x="30960" y="0"/>
                    <a:pt x="42135" y="0"/>
                  </a:cubicBezTo>
                  <a:close/>
                </a:path>
              </a:pathLst>
            </a:custGeom>
            <a:solidFill>
              <a:srgbClr val="2B3467"/>
            </a:solidFill>
          </p:spPr>
        </p:sp>
        <p:sp>
          <p:nvSpPr>
            <p:cNvPr id="17" name="TextBox 17"/>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grpSp>
        <p:nvGrpSpPr>
          <p:cNvPr id="18" name="Group 18"/>
          <p:cNvGrpSpPr/>
          <p:nvPr/>
        </p:nvGrpSpPr>
        <p:grpSpPr>
          <a:xfrm>
            <a:off x="3883075" y="1553405"/>
            <a:ext cx="1307517" cy="265021"/>
            <a:chOff x="0" y="0"/>
            <a:chExt cx="415753" cy="84269"/>
          </a:xfrm>
        </p:grpSpPr>
        <p:sp>
          <p:nvSpPr>
            <p:cNvPr id="19" name="Freeform 19"/>
            <p:cNvSpPr/>
            <p:nvPr/>
          </p:nvSpPr>
          <p:spPr>
            <a:xfrm>
              <a:off x="0" y="0"/>
              <a:ext cx="415753" cy="84269"/>
            </a:xfrm>
            <a:custGeom>
              <a:avLst/>
              <a:gdLst/>
              <a:ahLst/>
              <a:cxnLst/>
              <a:rect l="l" t="t" r="r" b="b"/>
              <a:pathLst>
                <a:path w="415753" h="84269">
                  <a:moveTo>
                    <a:pt x="42135" y="0"/>
                  </a:moveTo>
                  <a:lnTo>
                    <a:pt x="373618" y="0"/>
                  </a:lnTo>
                  <a:cubicBezTo>
                    <a:pt x="384793" y="0"/>
                    <a:pt x="395510" y="4439"/>
                    <a:pt x="403412" y="12341"/>
                  </a:cubicBezTo>
                  <a:cubicBezTo>
                    <a:pt x="411313" y="20243"/>
                    <a:pt x="415753" y="30960"/>
                    <a:pt x="415753" y="42135"/>
                  </a:cubicBezTo>
                  <a:lnTo>
                    <a:pt x="415753" y="42135"/>
                  </a:lnTo>
                  <a:cubicBezTo>
                    <a:pt x="415753" y="53309"/>
                    <a:pt x="411313" y="64026"/>
                    <a:pt x="403412" y="71928"/>
                  </a:cubicBezTo>
                  <a:cubicBezTo>
                    <a:pt x="395510" y="79830"/>
                    <a:pt x="384793" y="84269"/>
                    <a:pt x="373618" y="84269"/>
                  </a:cubicBezTo>
                  <a:lnTo>
                    <a:pt x="42135" y="84269"/>
                  </a:lnTo>
                  <a:cubicBezTo>
                    <a:pt x="30960" y="84269"/>
                    <a:pt x="20243" y="79830"/>
                    <a:pt x="12341" y="71928"/>
                  </a:cubicBezTo>
                  <a:cubicBezTo>
                    <a:pt x="4439" y="64026"/>
                    <a:pt x="0" y="53309"/>
                    <a:pt x="0" y="42135"/>
                  </a:cubicBezTo>
                  <a:lnTo>
                    <a:pt x="0" y="42135"/>
                  </a:lnTo>
                  <a:cubicBezTo>
                    <a:pt x="0" y="30960"/>
                    <a:pt x="4439" y="20243"/>
                    <a:pt x="12341" y="12341"/>
                  </a:cubicBezTo>
                  <a:cubicBezTo>
                    <a:pt x="20243" y="4439"/>
                    <a:pt x="30960" y="0"/>
                    <a:pt x="42135" y="0"/>
                  </a:cubicBezTo>
                  <a:close/>
                </a:path>
              </a:pathLst>
            </a:custGeom>
            <a:solidFill>
              <a:srgbClr val="2B3467"/>
            </a:solidFill>
          </p:spPr>
        </p:sp>
        <p:sp>
          <p:nvSpPr>
            <p:cNvPr id="20" name="TextBox 20"/>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grpSp>
        <p:nvGrpSpPr>
          <p:cNvPr id="21" name="Group 21"/>
          <p:cNvGrpSpPr/>
          <p:nvPr/>
        </p:nvGrpSpPr>
        <p:grpSpPr>
          <a:xfrm>
            <a:off x="5849096" y="1555032"/>
            <a:ext cx="1389706" cy="260969"/>
            <a:chOff x="0" y="0"/>
            <a:chExt cx="448747" cy="84269"/>
          </a:xfrm>
        </p:grpSpPr>
        <p:sp>
          <p:nvSpPr>
            <p:cNvPr id="22" name="Freeform 22"/>
            <p:cNvSpPr/>
            <p:nvPr/>
          </p:nvSpPr>
          <p:spPr>
            <a:xfrm>
              <a:off x="0" y="0"/>
              <a:ext cx="448747" cy="84269"/>
            </a:xfrm>
            <a:custGeom>
              <a:avLst/>
              <a:gdLst/>
              <a:ahLst/>
              <a:cxnLst/>
              <a:rect l="l" t="t" r="r" b="b"/>
              <a:pathLst>
                <a:path w="448747" h="84269">
                  <a:moveTo>
                    <a:pt x="42135" y="0"/>
                  </a:moveTo>
                  <a:lnTo>
                    <a:pt x="406613" y="0"/>
                  </a:lnTo>
                  <a:cubicBezTo>
                    <a:pt x="417788" y="0"/>
                    <a:pt x="428505" y="4439"/>
                    <a:pt x="436407" y="12341"/>
                  </a:cubicBezTo>
                  <a:cubicBezTo>
                    <a:pt x="444308" y="20243"/>
                    <a:pt x="448747" y="30960"/>
                    <a:pt x="448747" y="42135"/>
                  </a:cubicBezTo>
                  <a:lnTo>
                    <a:pt x="448747" y="42135"/>
                  </a:lnTo>
                  <a:cubicBezTo>
                    <a:pt x="448747" y="53309"/>
                    <a:pt x="444308" y="64026"/>
                    <a:pt x="436407" y="71928"/>
                  </a:cubicBezTo>
                  <a:cubicBezTo>
                    <a:pt x="428505" y="79830"/>
                    <a:pt x="417788" y="84269"/>
                    <a:pt x="406613" y="84269"/>
                  </a:cubicBezTo>
                  <a:lnTo>
                    <a:pt x="42135" y="84269"/>
                  </a:lnTo>
                  <a:cubicBezTo>
                    <a:pt x="30960" y="84269"/>
                    <a:pt x="20243" y="79830"/>
                    <a:pt x="12341" y="71928"/>
                  </a:cubicBezTo>
                  <a:cubicBezTo>
                    <a:pt x="4439" y="64026"/>
                    <a:pt x="0" y="53309"/>
                    <a:pt x="0" y="42135"/>
                  </a:cubicBezTo>
                  <a:lnTo>
                    <a:pt x="0" y="42135"/>
                  </a:lnTo>
                  <a:cubicBezTo>
                    <a:pt x="0" y="30960"/>
                    <a:pt x="4439" y="20243"/>
                    <a:pt x="12341" y="12341"/>
                  </a:cubicBezTo>
                  <a:cubicBezTo>
                    <a:pt x="20243" y="4439"/>
                    <a:pt x="30960" y="0"/>
                    <a:pt x="42135" y="0"/>
                  </a:cubicBezTo>
                  <a:close/>
                </a:path>
              </a:pathLst>
            </a:custGeom>
            <a:solidFill>
              <a:srgbClr val="2B3467"/>
            </a:solidFill>
          </p:spPr>
        </p:sp>
        <p:sp>
          <p:nvSpPr>
            <p:cNvPr id="23" name="TextBox 23"/>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grpSp>
        <p:nvGrpSpPr>
          <p:cNvPr id="24" name="Group 24"/>
          <p:cNvGrpSpPr/>
          <p:nvPr/>
        </p:nvGrpSpPr>
        <p:grpSpPr>
          <a:xfrm>
            <a:off x="7718186" y="1553405"/>
            <a:ext cx="1340024" cy="262428"/>
            <a:chOff x="0" y="0"/>
            <a:chExt cx="430300" cy="84269"/>
          </a:xfrm>
        </p:grpSpPr>
        <p:sp>
          <p:nvSpPr>
            <p:cNvPr id="25" name="Freeform 25"/>
            <p:cNvSpPr/>
            <p:nvPr/>
          </p:nvSpPr>
          <p:spPr>
            <a:xfrm>
              <a:off x="0" y="0"/>
              <a:ext cx="430300" cy="84269"/>
            </a:xfrm>
            <a:custGeom>
              <a:avLst/>
              <a:gdLst/>
              <a:ahLst/>
              <a:cxnLst/>
              <a:rect l="l" t="t" r="r" b="b"/>
              <a:pathLst>
                <a:path w="430300" h="84269">
                  <a:moveTo>
                    <a:pt x="42135" y="0"/>
                  </a:moveTo>
                  <a:lnTo>
                    <a:pt x="388165" y="0"/>
                  </a:lnTo>
                  <a:cubicBezTo>
                    <a:pt x="399340" y="0"/>
                    <a:pt x="410057" y="4439"/>
                    <a:pt x="417959" y="12341"/>
                  </a:cubicBezTo>
                  <a:cubicBezTo>
                    <a:pt x="425861" y="20243"/>
                    <a:pt x="430300" y="30960"/>
                    <a:pt x="430300" y="42135"/>
                  </a:cubicBezTo>
                  <a:lnTo>
                    <a:pt x="430300" y="42135"/>
                  </a:lnTo>
                  <a:cubicBezTo>
                    <a:pt x="430300" y="53309"/>
                    <a:pt x="425861" y="64026"/>
                    <a:pt x="417959" y="71928"/>
                  </a:cubicBezTo>
                  <a:cubicBezTo>
                    <a:pt x="410057" y="79830"/>
                    <a:pt x="399340" y="84269"/>
                    <a:pt x="388165" y="84269"/>
                  </a:cubicBezTo>
                  <a:lnTo>
                    <a:pt x="42135" y="84269"/>
                  </a:lnTo>
                  <a:cubicBezTo>
                    <a:pt x="30960" y="84269"/>
                    <a:pt x="20243" y="79830"/>
                    <a:pt x="12341" y="71928"/>
                  </a:cubicBezTo>
                  <a:cubicBezTo>
                    <a:pt x="4439" y="64026"/>
                    <a:pt x="0" y="53309"/>
                    <a:pt x="0" y="42135"/>
                  </a:cubicBezTo>
                  <a:lnTo>
                    <a:pt x="0" y="42135"/>
                  </a:lnTo>
                  <a:cubicBezTo>
                    <a:pt x="0" y="30960"/>
                    <a:pt x="4439" y="20243"/>
                    <a:pt x="12341" y="12341"/>
                  </a:cubicBezTo>
                  <a:cubicBezTo>
                    <a:pt x="20243" y="4439"/>
                    <a:pt x="30960" y="0"/>
                    <a:pt x="42135" y="0"/>
                  </a:cubicBezTo>
                  <a:close/>
                </a:path>
              </a:pathLst>
            </a:custGeom>
            <a:solidFill>
              <a:srgbClr val="2B3467"/>
            </a:solidFill>
          </p:spPr>
        </p:sp>
        <p:sp>
          <p:nvSpPr>
            <p:cNvPr id="26" name="TextBox 26"/>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27" name="AutoShape 27"/>
          <p:cNvSpPr/>
          <p:nvPr/>
        </p:nvSpPr>
        <p:spPr>
          <a:xfrm rot="5400000">
            <a:off x="-1176683" y="2972266"/>
            <a:ext cx="2626113" cy="0"/>
          </a:xfrm>
          <a:prstGeom prst="line">
            <a:avLst/>
          </a:prstGeom>
          <a:ln w="66675" cap="flat">
            <a:solidFill>
              <a:srgbClr val="2B3467"/>
            </a:solidFill>
            <a:prstDash val="solid"/>
            <a:headEnd type="none" w="sm" len="sm"/>
            <a:tailEnd type="none" w="sm" len="sm"/>
          </a:ln>
        </p:spPr>
      </p:sp>
      <p:grpSp>
        <p:nvGrpSpPr>
          <p:cNvPr id="28" name="Group 28"/>
          <p:cNvGrpSpPr/>
          <p:nvPr/>
        </p:nvGrpSpPr>
        <p:grpSpPr>
          <a:xfrm>
            <a:off x="140960" y="1933362"/>
            <a:ext cx="1108196" cy="184393"/>
            <a:chOff x="0" y="0"/>
            <a:chExt cx="564360" cy="93904"/>
          </a:xfrm>
        </p:grpSpPr>
        <p:sp>
          <p:nvSpPr>
            <p:cNvPr id="29" name="Freeform 29"/>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30" name="TextBox 30"/>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31" name="TextBox 31"/>
          <p:cNvSpPr txBox="1"/>
          <p:nvPr/>
        </p:nvSpPr>
        <p:spPr>
          <a:xfrm>
            <a:off x="2169806" y="393208"/>
            <a:ext cx="4734054" cy="644014"/>
          </a:xfrm>
          <a:prstGeom prst="rect">
            <a:avLst/>
          </a:prstGeom>
        </p:spPr>
        <p:txBody>
          <a:bodyPr lIns="0" tIns="0" rIns="0" bIns="0" rtlCol="0" anchor="t">
            <a:spAutoFit/>
          </a:bodyPr>
          <a:lstStyle/>
          <a:p>
            <a:pPr algn="ctr">
              <a:lnSpc>
                <a:spcPts val="4731"/>
              </a:lnSpc>
            </a:pPr>
            <a:r>
              <a:rPr lang="en-US" sz="3379" spc="212" dirty="0" err="1">
                <a:solidFill>
                  <a:srgbClr val="FFFFFF"/>
                </a:solidFill>
                <a:latin typeface="Bugaki"/>
              </a:rPr>
              <a:t>Jenis-jenis</a:t>
            </a:r>
            <a:r>
              <a:rPr lang="en-US" sz="3379" spc="212" dirty="0">
                <a:solidFill>
                  <a:srgbClr val="FFFFFF"/>
                </a:solidFill>
                <a:latin typeface="Bugaki"/>
              </a:rPr>
              <a:t> </a:t>
            </a:r>
            <a:r>
              <a:rPr lang="en-US" sz="3379" spc="212" dirty="0" err="1">
                <a:solidFill>
                  <a:srgbClr val="FFFFFF"/>
                </a:solidFill>
                <a:latin typeface="Bugaki"/>
              </a:rPr>
              <a:t>Arsip</a:t>
            </a:r>
            <a:endParaRPr lang="en-US" sz="3379" spc="212" dirty="0">
              <a:solidFill>
                <a:srgbClr val="FFFFFF"/>
              </a:solidFill>
              <a:latin typeface="Bugaki"/>
            </a:endParaRPr>
          </a:p>
        </p:txBody>
      </p:sp>
      <p:sp>
        <p:nvSpPr>
          <p:cNvPr id="32" name="TextBox 32"/>
          <p:cNvSpPr txBox="1"/>
          <p:nvPr/>
        </p:nvSpPr>
        <p:spPr>
          <a:xfrm>
            <a:off x="176306" y="1515357"/>
            <a:ext cx="929014" cy="276068"/>
          </a:xfrm>
          <a:prstGeom prst="rect">
            <a:avLst/>
          </a:prstGeom>
        </p:spPr>
        <p:txBody>
          <a:bodyPr lIns="0" tIns="0" rIns="0" bIns="0" rtlCol="0" anchor="t">
            <a:spAutoFit/>
          </a:bodyPr>
          <a:lstStyle/>
          <a:p>
            <a:pPr algn="ctr">
              <a:lnSpc>
                <a:spcPts val="2036"/>
              </a:lnSpc>
              <a:spcBef>
                <a:spcPct val="0"/>
              </a:spcBef>
            </a:pPr>
            <a:r>
              <a:rPr lang="en-US" sz="1454" spc="171">
                <a:solidFill>
                  <a:srgbClr val="FCFFE7"/>
                </a:solidFill>
                <a:latin typeface="Funtastic"/>
              </a:rPr>
              <a:t>Sifatnya</a:t>
            </a:r>
          </a:p>
        </p:txBody>
      </p:sp>
      <p:sp>
        <p:nvSpPr>
          <p:cNvPr id="33" name="TextBox 33"/>
          <p:cNvSpPr txBox="1"/>
          <p:nvPr/>
        </p:nvSpPr>
        <p:spPr>
          <a:xfrm>
            <a:off x="1979376" y="1516210"/>
            <a:ext cx="1097085" cy="274363"/>
          </a:xfrm>
          <a:prstGeom prst="rect">
            <a:avLst/>
          </a:prstGeom>
        </p:spPr>
        <p:txBody>
          <a:bodyPr lIns="0" tIns="0" rIns="0" bIns="0" rtlCol="0" anchor="t">
            <a:spAutoFit/>
          </a:bodyPr>
          <a:lstStyle/>
          <a:p>
            <a:pPr algn="ctr">
              <a:lnSpc>
                <a:spcPts val="2020"/>
              </a:lnSpc>
              <a:spcBef>
                <a:spcPct val="0"/>
              </a:spcBef>
            </a:pPr>
            <a:r>
              <a:rPr lang="en-US" sz="1442" spc="170">
                <a:solidFill>
                  <a:srgbClr val="FCFFE7"/>
                </a:solidFill>
                <a:latin typeface="Funtastic"/>
              </a:rPr>
              <a:t>Fungsinya</a:t>
            </a:r>
          </a:p>
        </p:txBody>
      </p:sp>
      <p:sp>
        <p:nvSpPr>
          <p:cNvPr id="34" name="TextBox 34"/>
          <p:cNvSpPr txBox="1"/>
          <p:nvPr/>
        </p:nvSpPr>
        <p:spPr>
          <a:xfrm>
            <a:off x="3987591" y="1514755"/>
            <a:ext cx="1119679" cy="275646"/>
          </a:xfrm>
          <a:prstGeom prst="rect">
            <a:avLst/>
          </a:prstGeom>
        </p:spPr>
        <p:txBody>
          <a:bodyPr lIns="0" tIns="0" rIns="0" bIns="0" rtlCol="0" anchor="t">
            <a:spAutoFit/>
          </a:bodyPr>
          <a:lstStyle/>
          <a:p>
            <a:pPr algn="ctr">
              <a:lnSpc>
                <a:spcPts val="2032"/>
              </a:lnSpc>
              <a:spcBef>
                <a:spcPct val="0"/>
              </a:spcBef>
            </a:pPr>
            <a:r>
              <a:rPr lang="en-US" sz="1451" spc="171">
                <a:solidFill>
                  <a:srgbClr val="FCFFE7"/>
                </a:solidFill>
                <a:latin typeface="Funtastic"/>
              </a:rPr>
              <a:t>Bentuknya</a:t>
            </a:r>
          </a:p>
        </p:txBody>
      </p:sp>
      <p:sp>
        <p:nvSpPr>
          <p:cNvPr id="35" name="TextBox 35"/>
          <p:cNvSpPr txBox="1"/>
          <p:nvPr/>
        </p:nvSpPr>
        <p:spPr>
          <a:xfrm>
            <a:off x="5932718" y="1515954"/>
            <a:ext cx="1222463" cy="286041"/>
          </a:xfrm>
          <a:prstGeom prst="rect">
            <a:avLst/>
          </a:prstGeom>
        </p:spPr>
        <p:txBody>
          <a:bodyPr lIns="0" tIns="0" rIns="0" bIns="0" rtlCol="0" anchor="t">
            <a:spAutoFit/>
          </a:bodyPr>
          <a:lstStyle/>
          <a:p>
            <a:pPr algn="ctr">
              <a:lnSpc>
                <a:spcPts val="2027"/>
              </a:lnSpc>
              <a:spcBef>
                <a:spcPct val="0"/>
              </a:spcBef>
            </a:pPr>
            <a:r>
              <a:rPr lang="en-US" sz="1448" spc="170">
                <a:solidFill>
                  <a:srgbClr val="FCFFE7"/>
                </a:solidFill>
                <a:latin typeface="Funtastic"/>
              </a:rPr>
              <a:t>Masalahnya</a:t>
            </a:r>
          </a:p>
        </p:txBody>
      </p:sp>
      <p:sp>
        <p:nvSpPr>
          <p:cNvPr id="36" name="TextBox 36"/>
          <p:cNvSpPr txBox="1"/>
          <p:nvPr/>
        </p:nvSpPr>
        <p:spPr>
          <a:xfrm>
            <a:off x="7773550" y="1511704"/>
            <a:ext cx="1229296" cy="286041"/>
          </a:xfrm>
          <a:prstGeom prst="rect">
            <a:avLst/>
          </a:prstGeom>
        </p:spPr>
        <p:txBody>
          <a:bodyPr lIns="0" tIns="0" rIns="0" bIns="0" rtlCol="0" anchor="t">
            <a:spAutoFit/>
          </a:bodyPr>
          <a:lstStyle/>
          <a:p>
            <a:pPr algn="ctr">
              <a:lnSpc>
                <a:spcPts val="2027"/>
              </a:lnSpc>
              <a:spcBef>
                <a:spcPct val="0"/>
              </a:spcBef>
            </a:pPr>
            <a:r>
              <a:rPr lang="en-US" sz="1448" spc="170">
                <a:solidFill>
                  <a:srgbClr val="FCFFE7"/>
                </a:solidFill>
                <a:latin typeface="Funtastic"/>
              </a:rPr>
              <a:t>Pemiliknya</a:t>
            </a:r>
          </a:p>
        </p:txBody>
      </p:sp>
      <p:sp>
        <p:nvSpPr>
          <p:cNvPr id="37" name="TextBox 37"/>
          <p:cNvSpPr txBox="1"/>
          <p:nvPr/>
        </p:nvSpPr>
        <p:spPr>
          <a:xfrm>
            <a:off x="169711" y="1911864"/>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Tidak Penting</a:t>
            </a:r>
          </a:p>
        </p:txBody>
      </p:sp>
      <p:grpSp>
        <p:nvGrpSpPr>
          <p:cNvPr id="38" name="Group 38"/>
          <p:cNvGrpSpPr/>
          <p:nvPr/>
        </p:nvGrpSpPr>
        <p:grpSpPr>
          <a:xfrm>
            <a:off x="140960" y="2394373"/>
            <a:ext cx="1108196" cy="184393"/>
            <a:chOff x="0" y="0"/>
            <a:chExt cx="564360" cy="93904"/>
          </a:xfrm>
        </p:grpSpPr>
        <p:sp>
          <p:nvSpPr>
            <p:cNvPr id="39" name="Freeform 39"/>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40" name="TextBox 40"/>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41" name="TextBox 41"/>
          <p:cNvSpPr txBox="1"/>
          <p:nvPr/>
        </p:nvSpPr>
        <p:spPr>
          <a:xfrm>
            <a:off x="169711" y="2372875"/>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Biasa</a:t>
            </a:r>
          </a:p>
        </p:txBody>
      </p:sp>
      <p:grpSp>
        <p:nvGrpSpPr>
          <p:cNvPr id="42" name="Group 42"/>
          <p:cNvGrpSpPr/>
          <p:nvPr/>
        </p:nvGrpSpPr>
        <p:grpSpPr>
          <a:xfrm>
            <a:off x="140960" y="2945545"/>
            <a:ext cx="1108196" cy="184393"/>
            <a:chOff x="0" y="0"/>
            <a:chExt cx="564360" cy="93904"/>
          </a:xfrm>
        </p:grpSpPr>
        <p:sp>
          <p:nvSpPr>
            <p:cNvPr id="43" name="Freeform 43"/>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44" name="TextBox 44"/>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45" name="TextBox 45"/>
          <p:cNvSpPr txBox="1"/>
          <p:nvPr/>
        </p:nvSpPr>
        <p:spPr>
          <a:xfrm>
            <a:off x="169711" y="2924046"/>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Penting</a:t>
            </a:r>
          </a:p>
        </p:txBody>
      </p:sp>
      <p:grpSp>
        <p:nvGrpSpPr>
          <p:cNvPr id="46" name="Group 46"/>
          <p:cNvGrpSpPr/>
          <p:nvPr/>
        </p:nvGrpSpPr>
        <p:grpSpPr>
          <a:xfrm>
            <a:off x="120271" y="3519641"/>
            <a:ext cx="1189005" cy="184393"/>
            <a:chOff x="0" y="0"/>
            <a:chExt cx="605513" cy="93904"/>
          </a:xfrm>
        </p:grpSpPr>
        <p:sp>
          <p:nvSpPr>
            <p:cNvPr id="47" name="Freeform 47"/>
            <p:cNvSpPr/>
            <p:nvPr/>
          </p:nvSpPr>
          <p:spPr>
            <a:xfrm>
              <a:off x="0" y="0"/>
              <a:ext cx="605513" cy="93904"/>
            </a:xfrm>
            <a:custGeom>
              <a:avLst/>
              <a:gdLst/>
              <a:ahLst/>
              <a:cxnLst/>
              <a:rect l="l" t="t" r="r" b="b"/>
              <a:pathLst>
                <a:path w="605513" h="93904">
                  <a:moveTo>
                    <a:pt x="0" y="0"/>
                  </a:moveTo>
                  <a:lnTo>
                    <a:pt x="605513" y="0"/>
                  </a:lnTo>
                  <a:lnTo>
                    <a:pt x="605513" y="93904"/>
                  </a:lnTo>
                  <a:lnTo>
                    <a:pt x="0" y="93904"/>
                  </a:lnTo>
                  <a:close/>
                </a:path>
              </a:pathLst>
            </a:custGeom>
            <a:solidFill>
              <a:srgbClr val="2B3467"/>
            </a:solidFill>
          </p:spPr>
        </p:sp>
        <p:sp>
          <p:nvSpPr>
            <p:cNvPr id="48" name="TextBox 48"/>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49" name="TextBox 49"/>
          <p:cNvSpPr txBox="1"/>
          <p:nvPr/>
        </p:nvSpPr>
        <p:spPr>
          <a:xfrm>
            <a:off x="143035" y="3498143"/>
            <a:ext cx="1143477"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Sangat Penting</a:t>
            </a:r>
          </a:p>
        </p:txBody>
      </p:sp>
      <p:sp>
        <p:nvSpPr>
          <p:cNvPr id="50" name="TextBox 50"/>
          <p:cNvSpPr txBox="1"/>
          <p:nvPr/>
        </p:nvSpPr>
        <p:spPr>
          <a:xfrm>
            <a:off x="202876" y="2135344"/>
            <a:ext cx="1202216" cy="125679"/>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Surat Undangan, Brosur</a:t>
            </a:r>
          </a:p>
        </p:txBody>
      </p:sp>
      <p:sp>
        <p:nvSpPr>
          <p:cNvPr id="51" name="TextBox 51"/>
          <p:cNvSpPr txBox="1"/>
          <p:nvPr/>
        </p:nvSpPr>
        <p:spPr>
          <a:xfrm>
            <a:off x="202876" y="2580119"/>
            <a:ext cx="1202216" cy="251125"/>
          </a:xfrm>
          <a:prstGeom prst="rect">
            <a:avLst/>
          </a:prstGeom>
        </p:spPr>
        <p:txBody>
          <a:bodyPr lIns="0" tIns="0" rIns="0" bIns="0" rtlCol="0" anchor="t">
            <a:spAutoFit/>
          </a:bodyPr>
          <a:lstStyle/>
          <a:p>
            <a:pPr>
              <a:lnSpc>
                <a:spcPts val="1037"/>
              </a:lnSpc>
            </a:pPr>
            <a:r>
              <a:rPr lang="en-US" sz="740">
                <a:solidFill>
                  <a:srgbClr val="2B3467"/>
                </a:solidFill>
                <a:latin typeface="Open Sans Extra Bold"/>
              </a:rPr>
              <a:t>Surat Lamaran Kerja</a:t>
            </a:r>
          </a:p>
          <a:p>
            <a:pPr>
              <a:lnSpc>
                <a:spcPts val="1037"/>
              </a:lnSpc>
              <a:spcBef>
                <a:spcPct val="0"/>
              </a:spcBef>
            </a:pPr>
            <a:r>
              <a:rPr lang="en-US" sz="740">
                <a:solidFill>
                  <a:srgbClr val="2B3467"/>
                </a:solidFill>
                <a:latin typeface="Open Sans Extra Bold"/>
              </a:rPr>
              <a:t>Surat Keterangan</a:t>
            </a:r>
          </a:p>
        </p:txBody>
      </p:sp>
      <p:sp>
        <p:nvSpPr>
          <p:cNvPr id="52" name="TextBox 52"/>
          <p:cNvSpPr txBox="1"/>
          <p:nvPr/>
        </p:nvSpPr>
        <p:spPr>
          <a:xfrm>
            <a:off x="202876" y="3148987"/>
            <a:ext cx="1202216" cy="251125"/>
          </a:xfrm>
          <a:prstGeom prst="rect">
            <a:avLst/>
          </a:prstGeom>
        </p:spPr>
        <p:txBody>
          <a:bodyPr lIns="0" tIns="0" rIns="0" bIns="0" rtlCol="0" anchor="t">
            <a:spAutoFit/>
          </a:bodyPr>
          <a:lstStyle/>
          <a:p>
            <a:pPr>
              <a:lnSpc>
                <a:spcPts val="1037"/>
              </a:lnSpc>
            </a:pPr>
            <a:r>
              <a:rPr lang="en-US" sz="740">
                <a:solidFill>
                  <a:srgbClr val="2B3467"/>
                </a:solidFill>
                <a:latin typeface="Open Sans Extra Bold"/>
              </a:rPr>
              <a:t>Surat Perjanjian</a:t>
            </a:r>
          </a:p>
          <a:p>
            <a:pPr>
              <a:lnSpc>
                <a:spcPts val="1037"/>
              </a:lnSpc>
              <a:spcBef>
                <a:spcPct val="0"/>
              </a:spcBef>
            </a:pPr>
            <a:r>
              <a:rPr lang="en-US" sz="740">
                <a:solidFill>
                  <a:srgbClr val="2B3467"/>
                </a:solidFill>
                <a:latin typeface="Open Sans Extra Bold"/>
              </a:rPr>
              <a:t>Surat Kuasa</a:t>
            </a:r>
          </a:p>
        </p:txBody>
      </p:sp>
      <p:sp>
        <p:nvSpPr>
          <p:cNvPr id="53" name="TextBox 53"/>
          <p:cNvSpPr txBox="1"/>
          <p:nvPr/>
        </p:nvSpPr>
        <p:spPr>
          <a:xfrm>
            <a:off x="202876" y="3723084"/>
            <a:ext cx="1202216" cy="125679"/>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Naskah Proklamasi</a:t>
            </a:r>
          </a:p>
        </p:txBody>
      </p:sp>
      <p:grpSp>
        <p:nvGrpSpPr>
          <p:cNvPr id="54" name="Group 54"/>
          <p:cNvGrpSpPr/>
          <p:nvPr/>
        </p:nvGrpSpPr>
        <p:grpSpPr>
          <a:xfrm>
            <a:off x="140960" y="3958439"/>
            <a:ext cx="1108196" cy="184393"/>
            <a:chOff x="0" y="0"/>
            <a:chExt cx="564360" cy="93904"/>
          </a:xfrm>
        </p:grpSpPr>
        <p:sp>
          <p:nvSpPr>
            <p:cNvPr id="55" name="Freeform 55"/>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56" name="TextBox 56"/>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57" name="TextBox 57"/>
          <p:cNvSpPr txBox="1"/>
          <p:nvPr/>
        </p:nvSpPr>
        <p:spPr>
          <a:xfrm>
            <a:off x="169711" y="3936941"/>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Rahasia</a:t>
            </a:r>
          </a:p>
        </p:txBody>
      </p:sp>
      <p:sp>
        <p:nvSpPr>
          <p:cNvPr id="58" name="TextBox 58"/>
          <p:cNvSpPr txBox="1"/>
          <p:nvPr/>
        </p:nvSpPr>
        <p:spPr>
          <a:xfrm>
            <a:off x="202876" y="4152298"/>
            <a:ext cx="1202216" cy="125679"/>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Data Pegawai</a:t>
            </a:r>
          </a:p>
        </p:txBody>
      </p:sp>
      <p:sp>
        <p:nvSpPr>
          <p:cNvPr id="59" name="AutoShape 59"/>
          <p:cNvSpPr/>
          <p:nvPr/>
        </p:nvSpPr>
        <p:spPr>
          <a:xfrm rot="5400000">
            <a:off x="960709" y="2652688"/>
            <a:ext cx="2002813" cy="0"/>
          </a:xfrm>
          <a:prstGeom prst="line">
            <a:avLst/>
          </a:prstGeom>
          <a:ln w="66675" cap="flat">
            <a:solidFill>
              <a:srgbClr val="2B3467"/>
            </a:solidFill>
            <a:prstDash val="solid"/>
            <a:headEnd type="none" w="sm" len="sm"/>
            <a:tailEnd type="none" w="sm" len="sm"/>
          </a:ln>
        </p:spPr>
      </p:sp>
      <p:grpSp>
        <p:nvGrpSpPr>
          <p:cNvPr id="60" name="Group 60"/>
          <p:cNvGrpSpPr/>
          <p:nvPr/>
        </p:nvGrpSpPr>
        <p:grpSpPr>
          <a:xfrm>
            <a:off x="1966702" y="1925670"/>
            <a:ext cx="1108196" cy="184393"/>
            <a:chOff x="0" y="0"/>
            <a:chExt cx="564360" cy="93904"/>
          </a:xfrm>
        </p:grpSpPr>
        <p:sp>
          <p:nvSpPr>
            <p:cNvPr id="61" name="Freeform 61"/>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62" name="TextBox 62"/>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63" name="TextBox 63"/>
          <p:cNvSpPr txBox="1"/>
          <p:nvPr/>
        </p:nvSpPr>
        <p:spPr>
          <a:xfrm>
            <a:off x="1995454" y="1904171"/>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Dinamis</a:t>
            </a:r>
          </a:p>
        </p:txBody>
      </p:sp>
      <p:grpSp>
        <p:nvGrpSpPr>
          <p:cNvPr id="64" name="Group 64"/>
          <p:cNvGrpSpPr/>
          <p:nvPr/>
        </p:nvGrpSpPr>
        <p:grpSpPr>
          <a:xfrm>
            <a:off x="1966702" y="2937852"/>
            <a:ext cx="1108196" cy="184393"/>
            <a:chOff x="0" y="0"/>
            <a:chExt cx="564360" cy="93904"/>
          </a:xfrm>
        </p:grpSpPr>
        <p:sp>
          <p:nvSpPr>
            <p:cNvPr id="65" name="Freeform 65"/>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66" name="TextBox 66"/>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67" name="TextBox 67"/>
          <p:cNvSpPr txBox="1"/>
          <p:nvPr/>
        </p:nvSpPr>
        <p:spPr>
          <a:xfrm>
            <a:off x="1995454" y="2916354"/>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Statis</a:t>
            </a:r>
          </a:p>
        </p:txBody>
      </p:sp>
      <p:sp>
        <p:nvSpPr>
          <p:cNvPr id="68" name="TextBox 68"/>
          <p:cNvSpPr txBox="1"/>
          <p:nvPr/>
        </p:nvSpPr>
        <p:spPr>
          <a:xfrm>
            <a:off x="2043548" y="2114522"/>
            <a:ext cx="1202216" cy="627464"/>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Digunakan secara langsung dalam kegiatan pencipta arsip dan disimpan selama jangka waktu tertentu</a:t>
            </a:r>
          </a:p>
        </p:txBody>
      </p:sp>
      <p:sp>
        <p:nvSpPr>
          <p:cNvPr id="69" name="TextBox 69"/>
          <p:cNvSpPr txBox="1"/>
          <p:nvPr/>
        </p:nvSpPr>
        <p:spPr>
          <a:xfrm>
            <a:off x="2043548" y="3143499"/>
            <a:ext cx="1202216" cy="502018"/>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Tidak dipergunakan secara langsung untuk perencanaan penyelenggaraan</a:t>
            </a:r>
          </a:p>
        </p:txBody>
      </p:sp>
      <p:sp>
        <p:nvSpPr>
          <p:cNvPr id="70" name="AutoShape 70"/>
          <p:cNvSpPr/>
          <p:nvPr/>
        </p:nvSpPr>
        <p:spPr>
          <a:xfrm rot="5400000">
            <a:off x="2932253" y="2656131"/>
            <a:ext cx="2002813" cy="0"/>
          </a:xfrm>
          <a:prstGeom prst="line">
            <a:avLst/>
          </a:prstGeom>
          <a:ln w="66675" cap="flat">
            <a:solidFill>
              <a:srgbClr val="2B3467"/>
            </a:solidFill>
            <a:prstDash val="solid"/>
            <a:headEnd type="none" w="sm" len="sm"/>
            <a:tailEnd type="none" w="sm" len="sm"/>
          </a:ln>
        </p:spPr>
      </p:sp>
      <p:grpSp>
        <p:nvGrpSpPr>
          <p:cNvPr id="71" name="Group 71"/>
          <p:cNvGrpSpPr/>
          <p:nvPr/>
        </p:nvGrpSpPr>
        <p:grpSpPr>
          <a:xfrm>
            <a:off x="3938245" y="1926567"/>
            <a:ext cx="1108196" cy="184393"/>
            <a:chOff x="0" y="0"/>
            <a:chExt cx="564360" cy="93904"/>
          </a:xfrm>
        </p:grpSpPr>
        <p:sp>
          <p:nvSpPr>
            <p:cNvPr id="72" name="Freeform 72"/>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73" name="TextBox 73"/>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74" name="TextBox 74"/>
          <p:cNvSpPr txBox="1"/>
          <p:nvPr/>
        </p:nvSpPr>
        <p:spPr>
          <a:xfrm>
            <a:off x="3966997" y="1905069"/>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Lembaran</a:t>
            </a:r>
          </a:p>
        </p:txBody>
      </p:sp>
      <p:grpSp>
        <p:nvGrpSpPr>
          <p:cNvPr id="75" name="Group 75"/>
          <p:cNvGrpSpPr/>
          <p:nvPr/>
        </p:nvGrpSpPr>
        <p:grpSpPr>
          <a:xfrm>
            <a:off x="3938245" y="2938750"/>
            <a:ext cx="1108196" cy="184393"/>
            <a:chOff x="0" y="0"/>
            <a:chExt cx="564360" cy="93904"/>
          </a:xfrm>
        </p:grpSpPr>
        <p:sp>
          <p:nvSpPr>
            <p:cNvPr id="76" name="Freeform 76"/>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77" name="TextBox 77"/>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78" name="TextBox 78"/>
          <p:cNvSpPr txBox="1"/>
          <p:nvPr/>
        </p:nvSpPr>
        <p:spPr>
          <a:xfrm>
            <a:off x="3917556" y="2917251"/>
            <a:ext cx="110013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Non Lembaran</a:t>
            </a:r>
          </a:p>
        </p:txBody>
      </p:sp>
      <p:sp>
        <p:nvSpPr>
          <p:cNvPr id="79" name="TextBox 79"/>
          <p:cNvSpPr txBox="1"/>
          <p:nvPr/>
        </p:nvSpPr>
        <p:spPr>
          <a:xfrm>
            <a:off x="4017569" y="2114522"/>
            <a:ext cx="1202216" cy="502018"/>
          </a:xfrm>
          <a:prstGeom prst="rect">
            <a:avLst/>
          </a:prstGeom>
        </p:spPr>
        <p:txBody>
          <a:bodyPr lIns="0" tIns="0" rIns="0" bIns="0" rtlCol="0" anchor="t">
            <a:spAutoFit/>
          </a:bodyPr>
          <a:lstStyle/>
          <a:p>
            <a:pPr>
              <a:lnSpc>
                <a:spcPts val="1037"/>
              </a:lnSpc>
            </a:pPr>
            <a:r>
              <a:rPr lang="en-US" sz="740">
                <a:solidFill>
                  <a:srgbClr val="2B3467"/>
                </a:solidFill>
                <a:latin typeface="Open Sans Extra Bold"/>
              </a:rPr>
              <a:t>Surat</a:t>
            </a:r>
          </a:p>
          <a:p>
            <a:pPr>
              <a:lnSpc>
                <a:spcPts val="1037"/>
              </a:lnSpc>
            </a:pPr>
            <a:r>
              <a:rPr lang="en-US" sz="740">
                <a:solidFill>
                  <a:srgbClr val="2B3467"/>
                </a:solidFill>
                <a:latin typeface="Open Sans Extra Bold"/>
              </a:rPr>
              <a:t>Kuitansi</a:t>
            </a:r>
          </a:p>
          <a:p>
            <a:pPr>
              <a:lnSpc>
                <a:spcPts val="1037"/>
              </a:lnSpc>
            </a:pPr>
            <a:r>
              <a:rPr lang="en-US" sz="740">
                <a:solidFill>
                  <a:srgbClr val="2B3467"/>
                </a:solidFill>
                <a:latin typeface="Open Sans Extra Bold"/>
              </a:rPr>
              <a:t>Faktur</a:t>
            </a:r>
          </a:p>
          <a:p>
            <a:pPr>
              <a:lnSpc>
                <a:spcPts val="1037"/>
              </a:lnSpc>
              <a:spcBef>
                <a:spcPct val="0"/>
              </a:spcBef>
            </a:pPr>
            <a:endParaRPr lang="en-US" sz="740">
              <a:solidFill>
                <a:srgbClr val="2B3467"/>
              </a:solidFill>
              <a:latin typeface="Open Sans Extra Bold"/>
            </a:endParaRPr>
          </a:p>
        </p:txBody>
      </p:sp>
      <p:sp>
        <p:nvSpPr>
          <p:cNvPr id="80" name="TextBox 80"/>
          <p:cNvSpPr txBox="1"/>
          <p:nvPr/>
        </p:nvSpPr>
        <p:spPr>
          <a:xfrm>
            <a:off x="4017569" y="3143499"/>
            <a:ext cx="1202216" cy="502018"/>
          </a:xfrm>
          <a:prstGeom prst="rect">
            <a:avLst/>
          </a:prstGeom>
        </p:spPr>
        <p:txBody>
          <a:bodyPr lIns="0" tIns="0" rIns="0" bIns="0" rtlCol="0" anchor="t">
            <a:spAutoFit/>
          </a:bodyPr>
          <a:lstStyle/>
          <a:p>
            <a:pPr>
              <a:lnSpc>
                <a:spcPts val="1037"/>
              </a:lnSpc>
            </a:pPr>
            <a:r>
              <a:rPr lang="en-US" sz="740">
                <a:solidFill>
                  <a:srgbClr val="2B3467"/>
                </a:solidFill>
                <a:latin typeface="Open Sans Extra Bold"/>
              </a:rPr>
              <a:t>Disket</a:t>
            </a:r>
          </a:p>
          <a:p>
            <a:pPr>
              <a:lnSpc>
                <a:spcPts val="1037"/>
              </a:lnSpc>
            </a:pPr>
            <a:r>
              <a:rPr lang="en-US" sz="740">
                <a:solidFill>
                  <a:srgbClr val="2B3467"/>
                </a:solidFill>
                <a:latin typeface="Open Sans Extra Bold"/>
              </a:rPr>
              <a:t>Flashdisk</a:t>
            </a:r>
          </a:p>
          <a:p>
            <a:pPr>
              <a:lnSpc>
                <a:spcPts val="1037"/>
              </a:lnSpc>
            </a:pPr>
            <a:r>
              <a:rPr lang="en-US" sz="740">
                <a:solidFill>
                  <a:srgbClr val="2B3467"/>
                </a:solidFill>
                <a:latin typeface="Open Sans Extra Bold"/>
              </a:rPr>
              <a:t>CD</a:t>
            </a:r>
          </a:p>
          <a:p>
            <a:pPr>
              <a:lnSpc>
                <a:spcPts val="1037"/>
              </a:lnSpc>
              <a:spcBef>
                <a:spcPct val="0"/>
              </a:spcBef>
            </a:pPr>
            <a:r>
              <a:rPr lang="en-US" sz="740">
                <a:solidFill>
                  <a:srgbClr val="2B3467"/>
                </a:solidFill>
                <a:latin typeface="Open Sans Extra Bold"/>
              </a:rPr>
              <a:t>DVD</a:t>
            </a:r>
          </a:p>
        </p:txBody>
      </p:sp>
      <p:sp>
        <p:nvSpPr>
          <p:cNvPr id="81" name="AutoShape 81"/>
          <p:cNvSpPr/>
          <p:nvPr/>
        </p:nvSpPr>
        <p:spPr>
          <a:xfrm rot="5400000">
            <a:off x="4394761" y="3162083"/>
            <a:ext cx="3019010" cy="0"/>
          </a:xfrm>
          <a:prstGeom prst="line">
            <a:avLst/>
          </a:prstGeom>
          <a:ln w="66675" cap="flat">
            <a:solidFill>
              <a:srgbClr val="2B3467"/>
            </a:solidFill>
            <a:prstDash val="solid"/>
            <a:headEnd type="none" w="sm" len="sm"/>
            <a:tailEnd type="none" w="sm" len="sm"/>
          </a:ln>
        </p:spPr>
      </p:sp>
      <p:grpSp>
        <p:nvGrpSpPr>
          <p:cNvPr id="82" name="Group 82"/>
          <p:cNvGrpSpPr/>
          <p:nvPr/>
        </p:nvGrpSpPr>
        <p:grpSpPr>
          <a:xfrm>
            <a:off x="5904266" y="1926966"/>
            <a:ext cx="1108196" cy="184393"/>
            <a:chOff x="0" y="0"/>
            <a:chExt cx="564360" cy="93904"/>
          </a:xfrm>
        </p:grpSpPr>
        <p:sp>
          <p:nvSpPr>
            <p:cNvPr id="83" name="Freeform 83"/>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84" name="TextBox 84"/>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85" name="TextBox 85"/>
          <p:cNvSpPr txBox="1"/>
          <p:nvPr/>
        </p:nvSpPr>
        <p:spPr>
          <a:xfrm>
            <a:off x="5933018" y="1905468"/>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Financial</a:t>
            </a:r>
          </a:p>
        </p:txBody>
      </p:sp>
      <p:grpSp>
        <p:nvGrpSpPr>
          <p:cNvPr id="86" name="Group 86"/>
          <p:cNvGrpSpPr/>
          <p:nvPr/>
        </p:nvGrpSpPr>
        <p:grpSpPr>
          <a:xfrm>
            <a:off x="5904266" y="2387977"/>
            <a:ext cx="1108196" cy="184393"/>
            <a:chOff x="0" y="0"/>
            <a:chExt cx="564360" cy="93904"/>
          </a:xfrm>
        </p:grpSpPr>
        <p:sp>
          <p:nvSpPr>
            <p:cNvPr id="87" name="Freeform 87"/>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88" name="TextBox 88"/>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89" name="TextBox 89"/>
          <p:cNvSpPr txBox="1"/>
          <p:nvPr/>
        </p:nvSpPr>
        <p:spPr>
          <a:xfrm>
            <a:off x="5933018" y="2366479"/>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Inventory</a:t>
            </a:r>
          </a:p>
        </p:txBody>
      </p:sp>
      <p:grpSp>
        <p:nvGrpSpPr>
          <p:cNvPr id="90" name="Group 90"/>
          <p:cNvGrpSpPr/>
          <p:nvPr/>
        </p:nvGrpSpPr>
        <p:grpSpPr>
          <a:xfrm>
            <a:off x="5904266" y="2989002"/>
            <a:ext cx="1108196" cy="184393"/>
            <a:chOff x="0" y="0"/>
            <a:chExt cx="564360" cy="93904"/>
          </a:xfrm>
        </p:grpSpPr>
        <p:sp>
          <p:nvSpPr>
            <p:cNvPr id="91" name="Freeform 91"/>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92" name="TextBox 92"/>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93" name="TextBox 93"/>
          <p:cNvSpPr txBox="1"/>
          <p:nvPr/>
        </p:nvSpPr>
        <p:spPr>
          <a:xfrm>
            <a:off x="5933018" y="2967504"/>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Personal</a:t>
            </a:r>
          </a:p>
        </p:txBody>
      </p:sp>
      <p:grpSp>
        <p:nvGrpSpPr>
          <p:cNvPr id="94" name="Group 94"/>
          <p:cNvGrpSpPr/>
          <p:nvPr/>
        </p:nvGrpSpPr>
        <p:grpSpPr>
          <a:xfrm>
            <a:off x="5883639" y="3590027"/>
            <a:ext cx="1189005" cy="184393"/>
            <a:chOff x="0" y="0"/>
            <a:chExt cx="605513" cy="93904"/>
          </a:xfrm>
        </p:grpSpPr>
        <p:sp>
          <p:nvSpPr>
            <p:cNvPr id="95" name="Freeform 95"/>
            <p:cNvSpPr/>
            <p:nvPr/>
          </p:nvSpPr>
          <p:spPr>
            <a:xfrm>
              <a:off x="0" y="0"/>
              <a:ext cx="605513" cy="93904"/>
            </a:xfrm>
            <a:custGeom>
              <a:avLst/>
              <a:gdLst/>
              <a:ahLst/>
              <a:cxnLst/>
              <a:rect l="l" t="t" r="r" b="b"/>
              <a:pathLst>
                <a:path w="605513" h="93904">
                  <a:moveTo>
                    <a:pt x="0" y="0"/>
                  </a:moveTo>
                  <a:lnTo>
                    <a:pt x="605513" y="0"/>
                  </a:lnTo>
                  <a:lnTo>
                    <a:pt x="605513" y="93904"/>
                  </a:lnTo>
                  <a:lnTo>
                    <a:pt x="0" y="93904"/>
                  </a:lnTo>
                  <a:close/>
                </a:path>
              </a:pathLst>
            </a:custGeom>
            <a:solidFill>
              <a:srgbClr val="2B3467"/>
            </a:solidFill>
          </p:spPr>
        </p:sp>
        <p:sp>
          <p:nvSpPr>
            <p:cNvPr id="96" name="TextBox 96"/>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97" name="TextBox 97"/>
          <p:cNvSpPr txBox="1"/>
          <p:nvPr/>
        </p:nvSpPr>
        <p:spPr>
          <a:xfrm>
            <a:off x="5906403" y="3568529"/>
            <a:ext cx="1143477"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Sales</a:t>
            </a:r>
          </a:p>
        </p:txBody>
      </p:sp>
      <p:sp>
        <p:nvSpPr>
          <p:cNvPr id="98" name="TextBox 98"/>
          <p:cNvSpPr txBox="1"/>
          <p:nvPr/>
        </p:nvSpPr>
        <p:spPr>
          <a:xfrm>
            <a:off x="5983590" y="2125936"/>
            <a:ext cx="1202216" cy="251125"/>
          </a:xfrm>
          <a:prstGeom prst="rect">
            <a:avLst/>
          </a:prstGeom>
        </p:spPr>
        <p:txBody>
          <a:bodyPr lIns="0" tIns="0" rIns="0" bIns="0" rtlCol="0" anchor="t">
            <a:spAutoFit/>
          </a:bodyPr>
          <a:lstStyle/>
          <a:p>
            <a:pPr>
              <a:lnSpc>
                <a:spcPts val="1037"/>
              </a:lnSpc>
            </a:pPr>
            <a:r>
              <a:rPr lang="en-US" sz="740">
                <a:solidFill>
                  <a:srgbClr val="2B3467"/>
                </a:solidFill>
                <a:latin typeface="Open Sans Extra Bold"/>
              </a:rPr>
              <a:t>Kuitansi</a:t>
            </a:r>
          </a:p>
          <a:p>
            <a:pPr>
              <a:lnSpc>
                <a:spcPts val="1037"/>
              </a:lnSpc>
              <a:spcBef>
                <a:spcPct val="0"/>
              </a:spcBef>
            </a:pPr>
            <a:r>
              <a:rPr lang="en-US" sz="740">
                <a:solidFill>
                  <a:srgbClr val="2B3467"/>
                </a:solidFill>
                <a:latin typeface="Open Sans Extra Bold"/>
              </a:rPr>
              <a:t>Giro dan cek</a:t>
            </a:r>
          </a:p>
        </p:txBody>
      </p:sp>
      <p:sp>
        <p:nvSpPr>
          <p:cNvPr id="99" name="TextBox 99"/>
          <p:cNvSpPr txBox="1"/>
          <p:nvPr/>
        </p:nvSpPr>
        <p:spPr>
          <a:xfrm>
            <a:off x="5983590" y="2578780"/>
            <a:ext cx="1202216" cy="376571"/>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Catatan tentang jumlah barang, merek, ukuran dan harga</a:t>
            </a:r>
          </a:p>
        </p:txBody>
      </p:sp>
      <p:sp>
        <p:nvSpPr>
          <p:cNvPr id="100" name="TextBox 100"/>
          <p:cNvSpPr txBox="1"/>
          <p:nvPr/>
        </p:nvSpPr>
        <p:spPr>
          <a:xfrm>
            <a:off x="5983590" y="3182920"/>
            <a:ext cx="1202216" cy="376571"/>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Surat lamaran kerja, curriculum vitae (CV) dan absensi</a:t>
            </a:r>
          </a:p>
        </p:txBody>
      </p:sp>
      <p:sp>
        <p:nvSpPr>
          <p:cNvPr id="101" name="TextBox 101"/>
          <p:cNvSpPr txBox="1"/>
          <p:nvPr/>
        </p:nvSpPr>
        <p:spPr>
          <a:xfrm>
            <a:off x="5983590" y="3793470"/>
            <a:ext cx="1202216" cy="376571"/>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Daftar agen distributor dan daftar penjualan barang</a:t>
            </a:r>
          </a:p>
        </p:txBody>
      </p:sp>
      <p:grpSp>
        <p:nvGrpSpPr>
          <p:cNvPr id="102" name="Group 102"/>
          <p:cNvGrpSpPr/>
          <p:nvPr/>
        </p:nvGrpSpPr>
        <p:grpSpPr>
          <a:xfrm>
            <a:off x="5883639" y="4210755"/>
            <a:ext cx="1108196" cy="184393"/>
            <a:chOff x="0" y="0"/>
            <a:chExt cx="564360" cy="93904"/>
          </a:xfrm>
        </p:grpSpPr>
        <p:sp>
          <p:nvSpPr>
            <p:cNvPr id="103" name="Freeform 103"/>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104" name="TextBox 104"/>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105" name="TextBox 105"/>
          <p:cNvSpPr txBox="1"/>
          <p:nvPr/>
        </p:nvSpPr>
        <p:spPr>
          <a:xfrm>
            <a:off x="5912391" y="4189257"/>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Production</a:t>
            </a:r>
          </a:p>
        </p:txBody>
      </p:sp>
      <p:sp>
        <p:nvSpPr>
          <p:cNvPr id="106" name="TextBox 106"/>
          <p:cNvSpPr txBox="1"/>
          <p:nvPr/>
        </p:nvSpPr>
        <p:spPr>
          <a:xfrm>
            <a:off x="5983590" y="4423723"/>
            <a:ext cx="1202216" cy="251125"/>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Data produksi barang atau jasa</a:t>
            </a:r>
          </a:p>
        </p:txBody>
      </p:sp>
      <p:sp>
        <p:nvSpPr>
          <p:cNvPr id="107" name="AutoShape 107"/>
          <p:cNvSpPr/>
          <p:nvPr/>
        </p:nvSpPr>
        <p:spPr>
          <a:xfrm rot="5400000">
            <a:off x="6833165" y="2583202"/>
            <a:ext cx="1871210" cy="0"/>
          </a:xfrm>
          <a:prstGeom prst="line">
            <a:avLst/>
          </a:prstGeom>
          <a:ln w="66675" cap="flat">
            <a:solidFill>
              <a:srgbClr val="2B3467"/>
            </a:solidFill>
            <a:prstDash val="solid"/>
            <a:headEnd type="none" w="sm" len="sm"/>
            <a:tailEnd type="none" w="sm" len="sm"/>
          </a:ln>
        </p:spPr>
      </p:sp>
      <p:grpSp>
        <p:nvGrpSpPr>
          <p:cNvPr id="108" name="Group 108"/>
          <p:cNvGrpSpPr/>
          <p:nvPr/>
        </p:nvGrpSpPr>
        <p:grpSpPr>
          <a:xfrm>
            <a:off x="7773356" y="1920461"/>
            <a:ext cx="1108196" cy="184393"/>
            <a:chOff x="0" y="0"/>
            <a:chExt cx="564360" cy="93904"/>
          </a:xfrm>
        </p:grpSpPr>
        <p:sp>
          <p:nvSpPr>
            <p:cNvPr id="109" name="Freeform 109"/>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110" name="TextBox 110"/>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111" name="TextBox 111"/>
          <p:cNvSpPr txBox="1"/>
          <p:nvPr/>
        </p:nvSpPr>
        <p:spPr>
          <a:xfrm>
            <a:off x="7802108" y="1898963"/>
            <a:ext cx="105069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Pemerintahan</a:t>
            </a:r>
          </a:p>
        </p:txBody>
      </p:sp>
      <p:grpSp>
        <p:nvGrpSpPr>
          <p:cNvPr id="112" name="Group 112"/>
          <p:cNvGrpSpPr/>
          <p:nvPr/>
        </p:nvGrpSpPr>
        <p:grpSpPr>
          <a:xfrm>
            <a:off x="7773356" y="2932643"/>
            <a:ext cx="1108196" cy="184393"/>
            <a:chOff x="0" y="0"/>
            <a:chExt cx="564360" cy="93904"/>
          </a:xfrm>
        </p:grpSpPr>
        <p:sp>
          <p:nvSpPr>
            <p:cNvPr id="113" name="Freeform 113"/>
            <p:cNvSpPr/>
            <p:nvPr/>
          </p:nvSpPr>
          <p:spPr>
            <a:xfrm>
              <a:off x="0" y="0"/>
              <a:ext cx="564360" cy="93904"/>
            </a:xfrm>
            <a:custGeom>
              <a:avLst/>
              <a:gdLst/>
              <a:ahLst/>
              <a:cxnLst/>
              <a:rect l="l" t="t" r="r" b="b"/>
              <a:pathLst>
                <a:path w="564360" h="93904">
                  <a:moveTo>
                    <a:pt x="0" y="0"/>
                  </a:moveTo>
                  <a:lnTo>
                    <a:pt x="564360" y="0"/>
                  </a:lnTo>
                  <a:lnTo>
                    <a:pt x="564360" y="93904"/>
                  </a:lnTo>
                  <a:lnTo>
                    <a:pt x="0" y="93904"/>
                  </a:lnTo>
                  <a:close/>
                </a:path>
              </a:pathLst>
            </a:custGeom>
            <a:solidFill>
              <a:srgbClr val="2B3467"/>
            </a:solidFill>
          </p:spPr>
        </p:sp>
        <p:sp>
          <p:nvSpPr>
            <p:cNvPr id="114" name="TextBox 114"/>
            <p:cNvSpPr txBox="1"/>
            <p:nvPr/>
          </p:nvSpPr>
          <p:spPr>
            <a:xfrm>
              <a:off x="0" y="-19050"/>
              <a:ext cx="812800" cy="831850"/>
            </a:xfrm>
            <a:prstGeom prst="rect">
              <a:avLst/>
            </a:prstGeom>
          </p:spPr>
          <p:txBody>
            <a:bodyPr lIns="52543" tIns="52543" rIns="52543" bIns="52543" rtlCol="0" anchor="ctr"/>
            <a:lstStyle/>
            <a:p>
              <a:pPr algn="ctr">
                <a:lnSpc>
                  <a:spcPts val="1399"/>
                </a:lnSpc>
              </a:pPr>
              <a:endParaRPr/>
            </a:p>
          </p:txBody>
        </p:sp>
      </p:grpSp>
      <p:sp>
        <p:nvSpPr>
          <p:cNvPr id="115" name="TextBox 115"/>
          <p:cNvSpPr txBox="1"/>
          <p:nvPr/>
        </p:nvSpPr>
        <p:spPr>
          <a:xfrm>
            <a:off x="7752667" y="2911145"/>
            <a:ext cx="1100133" cy="189289"/>
          </a:xfrm>
          <a:prstGeom prst="rect">
            <a:avLst/>
          </a:prstGeom>
        </p:spPr>
        <p:txBody>
          <a:bodyPr lIns="0" tIns="0" rIns="0" bIns="0" rtlCol="0" anchor="t">
            <a:spAutoFit/>
          </a:bodyPr>
          <a:lstStyle/>
          <a:p>
            <a:pPr algn="ctr">
              <a:lnSpc>
                <a:spcPts val="1440"/>
              </a:lnSpc>
              <a:spcBef>
                <a:spcPct val="0"/>
              </a:spcBef>
            </a:pPr>
            <a:r>
              <a:rPr lang="en-US" sz="1029" spc="121">
                <a:solidFill>
                  <a:srgbClr val="FCFFE7"/>
                </a:solidFill>
                <a:latin typeface="Funtastic"/>
              </a:rPr>
              <a:t>Swasta</a:t>
            </a:r>
          </a:p>
        </p:txBody>
      </p:sp>
      <p:sp>
        <p:nvSpPr>
          <p:cNvPr id="116" name="TextBox 116"/>
          <p:cNvSpPr txBox="1"/>
          <p:nvPr/>
        </p:nvSpPr>
        <p:spPr>
          <a:xfrm>
            <a:off x="7855994" y="2114522"/>
            <a:ext cx="1202216" cy="627464"/>
          </a:xfrm>
          <a:prstGeom prst="rect">
            <a:avLst/>
          </a:prstGeom>
        </p:spPr>
        <p:txBody>
          <a:bodyPr lIns="0" tIns="0" rIns="0" bIns="0" rtlCol="0" anchor="t">
            <a:spAutoFit/>
          </a:bodyPr>
          <a:lstStyle/>
          <a:p>
            <a:pPr>
              <a:lnSpc>
                <a:spcPts val="1037"/>
              </a:lnSpc>
            </a:pPr>
            <a:r>
              <a:rPr lang="en-US" sz="740">
                <a:solidFill>
                  <a:srgbClr val="2B3467"/>
                </a:solidFill>
                <a:latin typeface="Open Sans Extra Bold"/>
              </a:rPr>
              <a:t>Arsip Nasional Republik Indonesia (ANRI)</a:t>
            </a:r>
          </a:p>
          <a:p>
            <a:pPr>
              <a:lnSpc>
                <a:spcPts val="1037"/>
              </a:lnSpc>
            </a:pPr>
            <a:endParaRPr lang="en-US" sz="740">
              <a:solidFill>
                <a:srgbClr val="2B3467"/>
              </a:solidFill>
              <a:latin typeface="Open Sans Extra Bold"/>
            </a:endParaRPr>
          </a:p>
          <a:p>
            <a:pPr>
              <a:lnSpc>
                <a:spcPts val="1037"/>
              </a:lnSpc>
              <a:spcBef>
                <a:spcPct val="0"/>
              </a:spcBef>
            </a:pPr>
            <a:r>
              <a:rPr lang="en-US" sz="740">
                <a:solidFill>
                  <a:srgbClr val="2B3467"/>
                </a:solidFill>
                <a:latin typeface="Open Sans Extra Bold"/>
              </a:rPr>
              <a:t>Arsip Nasional Daerah (AND)</a:t>
            </a:r>
          </a:p>
        </p:txBody>
      </p:sp>
      <p:sp>
        <p:nvSpPr>
          <p:cNvPr id="117" name="TextBox 117"/>
          <p:cNvSpPr txBox="1"/>
          <p:nvPr/>
        </p:nvSpPr>
        <p:spPr>
          <a:xfrm>
            <a:off x="7855994" y="3126561"/>
            <a:ext cx="1202216" cy="376571"/>
          </a:xfrm>
          <a:prstGeom prst="rect">
            <a:avLst/>
          </a:prstGeom>
        </p:spPr>
        <p:txBody>
          <a:bodyPr lIns="0" tIns="0" rIns="0" bIns="0" rtlCol="0" anchor="t">
            <a:spAutoFit/>
          </a:bodyPr>
          <a:lstStyle/>
          <a:p>
            <a:pPr>
              <a:lnSpc>
                <a:spcPts val="1037"/>
              </a:lnSpc>
              <a:spcBef>
                <a:spcPct val="0"/>
              </a:spcBef>
            </a:pPr>
            <a:r>
              <a:rPr lang="en-US" sz="740">
                <a:solidFill>
                  <a:srgbClr val="2B3467"/>
                </a:solidFill>
                <a:latin typeface="Open Sans Extra Bold"/>
              </a:rPr>
              <a:t>Arsip primer dan sekunder serta arsip sentral dan arsip unit</a:t>
            </a:r>
          </a:p>
        </p:txBody>
      </p:sp>
      <p:pic>
        <p:nvPicPr>
          <p:cNvPr id="118" name="Picture 1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219010" y="3393478"/>
            <a:ext cx="1504338" cy="1868743"/>
          </a:xfrm>
          <a:prstGeom prst="rect">
            <a:avLst/>
          </a:prstGeom>
        </p:spPr>
      </p:pic>
      <p:pic>
        <p:nvPicPr>
          <p:cNvPr id="119" name="Picture 11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85189" y="3852616"/>
            <a:ext cx="2057472" cy="1291064"/>
          </a:xfrm>
          <a:prstGeom prst="rect">
            <a:avLst/>
          </a:prstGeom>
        </p:spPr>
      </p:pic>
      <p:pic>
        <p:nvPicPr>
          <p:cNvPr id="120" name="Picture 120"/>
          <p:cNvPicPr>
            <a:picLocks noChangeAspect="1"/>
          </p:cNvPicPr>
          <p:nvPr/>
        </p:nvPicPr>
        <p:blipFill>
          <a:blip r:embed="rId9"/>
          <a:srcRect l="9503" t="12068" r="7990" b="8045"/>
          <a:stretch>
            <a:fillRect/>
          </a:stretch>
        </p:blipFill>
        <p:spPr>
          <a:xfrm>
            <a:off x="7593796" y="3612760"/>
            <a:ext cx="1328692" cy="1430179"/>
          </a:xfrm>
          <a:prstGeom prst="rect">
            <a:avLst/>
          </a:prstGeom>
        </p:spPr>
      </p:pic>
      <p:pic>
        <p:nvPicPr>
          <p:cNvPr id="121" name="Picture 6">
            <a:hlinkClick r:id="rId10" action="ppaction://hlinksldjump">
              <a:snd r:embed="rId11" name="click.wav"/>
            </a:hlinkClick>
            <a:extLst>
              <a:ext uri="{FF2B5EF4-FFF2-40B4-BE49-F238E27FC236}">
                <a16:creationId xmlns:a16="http://schemas.microsoft.com/office/drawing/2014/main" id="{44A7D602-60F5-0DD9-2481-890A1373793A}"/>
              </a:ext>
            </a:extLst>
          </p:cNvPr>
          <p:cNvPicPr>
            <a:picLocks noChangeAspect="1"/>
          </p:cNvPicPr>
          <p:nvPr/>
        </p:nvPicPr>
        <p:blipFill>
          <a:blip r:embed="rId12"/>
          <a:srcRect l="1495" t="1911" r="71866" b="72140"/>
          <a:stretch>
            <a:fillRect/>
          </a:stretch>
        </p:blipFill>
        <p:spPr>
          <a:xfrm>
            <a:off x="8210194" y="158328"/>
            <a:ext cx="854685" cy="83255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119"/>
                                        </p:tgtEl>
                                      </p:cBhvr>
                                    </p:animEffect>
                                    <p:animScale>
                                      <p:cBhvr>
                                        <p:cTn id="7" dur="1000" autoRev="1" fill="hold"/>
                                        <p:tgtEl>
                                          <p:spTgt spid="119"/>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118"/>
                                        </p:tgtEl>
                                      </p:cBhvr>
                                    </p:animEffect>
                                    <p:animScale>
                                      <p:cBhvr>
                                        <p:cTn id="10" dur="1000" autoRev="1" fill="hold"/>
                                        <p:tgtEl>
                                          <p:spTgt spid="118"/>
                                        </p:tgtEl>
                                      </p:cBhvr>
                                      <p:by x="105000" y="105000"/>
                                    </p:animScale>
                                  </p:childTnLst>
                                </p:cTn>
                              </p:par>
                              <p:par>
                                <p:cTn id="11" presetID="26" presetClass="emph" presetSubtype="0" fill="remove" nodeType="withEffect">
                                  <p:stCondLst>
                                    <p:cond delay="0"/>
                                  </p:stCondLst>
                                  <p:childTnLst>
                                    <p:animEffect transition="out" filter="fade">
                                      <p:cBhvr>
                                        <p:cTn id="12" dur="2000" tmFilter="0, 0; .2, .5; .8, .5; 1, 0"/>
                                        <p:tgtEl>
                                          <p:spTgt spid="120"/>
                                        </p:tgtEl>
                                      </p:cBhvr>
                                    </p:animEffect>
                                    <p:animScale>
                                      <p:cBhvr>
                                        <p:cTn id="13" dur="1000" autoRev="1" fill="hold"/>
                                        <p:tgtEl>
                                          <p:spTgt spid="1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202" r="2439" b="14919"/>
          <a:stretch>
            <a:fillRect/>
          </a:stretch>
        </p:blipFill>
        <p:spPr>
          <a:xfrm>
            <a:off x="0" y="0"/>
            <a:ext cx="9144000" cy="5143500"/>
          </a:xfrm>
          <a:prstGeom prst="rect">
            <a:avLst/>
          </a:prstGeom>
        </p:spPr>
      </p:pic>
      <p:grpSp>
        <p:nvGrpSpPr>
          <p:cNvPr id="3" name="Group 3"/>
          <p:cNvGrpSpPr/>
          <p:nvPr/>
        </p:nvGrpSpPr>
        <p:grpSpPr>
          <a:xfrm>
            <a:off x="514368" y="357396"/>
            <a:ext cx="6769276" cy="525912"/>
            <a:chOff x="0" y="0"/>
            <a:chExt cx="3945498" cy="306530"/>
          </a:xfrm>
        </p:grpSpPr>
        <p:sp>
          <p:nvSpPr>
            <p:cNvPr id="4" name="Freeform 4"/>
            <p:cNvSpPr/>
            <p:nvPr/>
          </p:nvSpPr>
          <p:spPr>
            <a:xfrm>
              <a:off x="0" y="0"/>
              <a:ext cx="3945498" cy="306530"/>
            </a:xfrm>
            <a:custGeom>
              <a:avLst/>
              <a:gdLst/>
              <a:ahLst/>
              <a:cxnLst/>
              <a:rect l="l" t="t" r="r" b="b"/>
              <a:pathLst>
                <a:path w="3945498" h="306530">
                  <a:moveTo>
                    <a:pt x="28592" y="0"/>
                  </a:moveTo>
                  <a:lnTo>
                    <a:pt x="3916905" y="0"/>
                  </a:lnTo>
                  <a:cubicBezTo>
                    <a:pt x="3924488" y="0"/>
                    <a:pt x="3931761" y="3012"/>
                    <a:pt x="3937123" y="8374"/>
                  </a:cubicBezTo>
                  <a:cubicBezTo>
                    <a:pt x="3942485" y="13737"/>
                    <a:pt x="3945498" y="21009"/>
                    <a:pt x="3945498" y="28592"/>
                  </a:cubicBezTo>
                  <a:lnTo>
                    <a:pt x="3945498" y="277938"/>
                  </a:lnTo>
                  <a:cubicBezTo>
                    <a:pt x="3945498" y="285521"/>
                    <a:pt x="3942485" y="292793"/>
                    <a:pt x="3937123" y="298155"/>
                  </a:cubicBezTo>
                  <a:cubicBezTo>
                    <a:pt x="3931761" y="303517"/>
                    <a:pt x="3924488" y="306530"/>
                    <a:pt x="3916905" y="306530"/>
                  </a:cubicBezTo>
                  <a:lnTo>
                    <a:pt x="28592" y="306530"/>
                  </a:lnTo>
                  <a:cubicBezTo>
                    <a:pt x="21009" y="306530"/>
                    <a:pt x="13737" y="303517"/>
                    <a:pt x="8374" y="298155"/>
                  </a:cubicBezTo>
                  <a:cubicBezTo>
                    <a:pt x="3012" y="292793"/>
                    <a:pt x="0" y="285521"/>
                    <a:pt x="0" y="277938"/>
                  </a:cubicBezTo>
                  <a:lnTo>
                    <a:pt x="0" y="28592"/>
                  </a:lnTo>
                  <a:cubicBezTo>
                    <a:pt x="0" y="21009"/>
                    <a:pt x="3012" y="13737"/>
                    <a:pt x="8374" y="8374"/>
                  </a:cubicBezTo>
                  <a:cubicBezTo>
                    <a:pt x="13737" y="3012"/>
                    <a:pt x="21009" y="0"/>
                    <a:pt x="28592" y="0"/>
                  </a:cubicBezTo>
                  <a:close/>
                </a:path>
              </a:pathLst>
            </a:custGeom>
            <a:solidFill>
              <a:srgbClr val="2B3467"/>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6" name="Picture 6"/>
          <p:cNvPicPr>
            <a:picLocks noChangeAspect="1"/>
          </p:cNvPicPr>
          <p:nvPr/>
        </p:nvPicPr>
        <p:blipFill>
          <a:blip r:embed="rId5"/>
          <a:srcRect/>
          <a:stretch>
            <a:fillRect/>
          </a:stretch>
        </p:blipFill>
        <p:spPr>
          <a:xfrm>
            <a:off x="6602447" y="1736547"/>
            <a:ext cx="2451596" cy="3346888"/>
          </a:xfrm>
          <a:prstGeom prst="rect">
            <a:avLst/>
          </a:prstGeom>
        </p:spPr>
      </p:pic>
      <p:grpSp>
        <p:nvGrpSpPr>
          <p:cNvPr id="7" name="Group 7"/>
          <p:cNvGrpSpPr/>
          <p:nvPr/>
        </p:nvGrpSpPr>
        <p:grpSpPr>
          <a:xfrm>
            <a:off x="514368" y="962435"/>
            <a:ext cx="6769276" cy="3965917"/>
            <a:chOff x="0" y="0"/>
            <a:chExt cx="3565585" cy="2088970"/>
          </a:xfrm>
        </p:grpSpPr>
        <p:sp>
          <p:nvSpPr>
            <p:cNvPr id="8" name="Freeform 8"/>
            <p:cNvSpPr/>
            <p:nvPr/>
          </p:nvSpPr>
          <p:spPr>
            <a:xfrm>
              <a:off x="0" y="0"/>
              <a:ext cx="3565585" cy="2088970"/>
            </a:xfrm>
            <a:custGeom>
              <a:avLst/>
              <a:gdLst/>
              <a:ahLst/>
              <a:cxnLst/>
              <a:rect l="l" t="t" r="r" b="b"/>
              <a:pathLst>
                <a:path w="3565585" h="2088970">
                  <a:moveTo>
                    <a:pt x="28592" y="0"/>
                  </a:moveTo>
                  <a:lnTo>
                    <a:pt x="3536993" y="0"/>
                  </a:lnTo>
                  <a:cubicBezTo>
                    <a:pt x="3544576" y="0"/>
                    <a:pt x="3551848" y="3012"/>
                    <a:pt x="3557210" y="8374"/>
                  </a:cubicBezTo>
                  <a:cubicBezTo>
                    <a:pt x="3562572" y="13737"/>
                    <a:pt x="3565585" y="21009"/>
                    <a:pt x="3565585" y="28592"/>
                  </a:cubicBezTo>
                  <a:lnTo>
                    <a:pt x="3565585" y="2060378"/>
                  </a:lnTo>
                  <a:cubicBezTo>
                    <a:pt x="3565585" y="2067961"/>
                    <a:pt x="3562572" y="2075233"/>
                    <a:pt x="3557210" y="2080595"/>
                  </a:cubicBezTo>
                  <a:cubicBezTo>
                    <a:pt x="3551848" y="2085957"/>
                    <a:pt x="3544576" y="2088970"/>
                    <a:pt x="3536993" y="2088970"/>
                  </a:cubicBezTo>
                  <a:lnTo>
                    <a:pt x="28592" y="2088970"/>
                  </a:lnTo>
                  <a:cubicBezTo>
                    <a:pt x="21009" y="2088970"/>
                    <a:pt x="13737" y="2085957"/>
                    <a:pt x="8374" y="2080595"/>
                  </a:cubicBezTo>
                  <a:cubicBezTo>
                    <a:pt x="3012" y="2075233"/>
                    <a:pt x="0" y="2067961"/>
                    <a:pt x="0" y="2060378"/>
                  </a:cubicBezTo>
                  <a:lnTo>
                    <a:pt x="0" y="28592"/>
                  </a:lnTo>
                  <a:cubicBezTo>
                    <a:pt x="0" y="21009"/>
                    <a:pt x="3012" y="13737"/>
                    <a:pt x="8374" y="8374"/>
                  </a:cubicBezTo>
                  <a:cubicBezTo>
                    <a:pt x="13737" y="3012"/>
                    <a:pt x="21009" y="0"/>
                    <a:pt x="28592" y="0"/>
                  </a:cubicBezTo>
                  <a:close/>
                </a:path>
              </a:pathLst>
            </a:custGeom>
            <a:solidFill>
              <a:srgbClr val="2B3467">
                <a:alpha val="74902"/>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0" name="AutoShape 10"/>
          <p:cNvSpPr/>
          <p:nvPr/>
        </p:nvSpPr>
        <p:spPr>
          <a:xfrm rot="5400000">
            <a:off x="2442934" y="3363707"/>
            <a:ext cx="2835944" cy="0"/>
          </a:xfrm>
          <a:prstGeom prst="line">
            <a:avLst/>
          </a:prstGeom>
          <a:ln w="76200" cap="rnd">
            <a:solidFill>
              <a:srgbClr val="FCFFE7"/>
            </a:solidFill>
            <a:prstDash val="solid"/>
            <a:headEnd type="none" w="sm" len="sm"/>
            <a:tailEnd type="none" w="sm" len="sm"/>
          </a:ln>
        </p:spPr>
      </p:sp>
      <p:sp>
        <p:nvSpPr>
          <p:cNvPr id="11" name="TextBox 11"/>
          <p:cNvSpPr txBox="1"/>
          <p:nvPr/>
        </p:nvSpPr>
        <p:spPr>
          <a:xfrm>
            <a:off x="719811" y="340140"/>
            <a:ext cx="6282190" cy="568169"/>
          </a:xfrm>
          <a:prstGeom prst="rect">
            <a:avLst/>
          </a:prstGeom>
        </p:spPr>
        <p:txBody>
          <a:bodyPr wrap="square" lIns="0" tIns="0" rIns="0" bIns="0" rtlCol="0" anchor="t">
            <a:spAutoFit/>
          </a:bodyPr>
          <a:lstStyle/>
          <a:p>
            <a:pPr algn="ctr">
              <a:lnSpc>
                <a:spcPts val="4574"/>
              </a:lnSpc>
            </a:pPr>
            <a:r>
              <a:rPr lang="en-US" sz="3267" spc="205" dirty="0" err="1">
                <a:solidFill>
                  <a:srgbClr val="FFFFFF"/>
                </a:solidFill>
                <a:latin typeface="Bugaki"/>
              </a:rPr>
              <a:t>Asas</a:t>
            </a:r>
            <a:r>
              <a:rPr lang="en-US" sz="3267" spc="205" dirty="0">
                <a:solidFill>
                  <a:srgbClr val="FFFFFF"/>
                </a:solidFill>
                <a:latin typeface="Bugaki"/>
              </a:rPr>
              <a:t> </a:t>
            </a:r>
            <a:r>
              <a:rPr lang="en-US" sz="3267" spc="205" dirty="0" err="1">
                <a:solidFill>
                  <a:srgbClr val="FFFFFF"/>
                </a:solidFill>
                <a:latin typeface="Bugaki"/>
              </a:rPr>
              <a:t>Pengelolaan</a:t>
            </a:r>
            <a:r>
              <a:rPr lang="en-US" sz="3267" spc="205" dirty="0">
                <a:solidFill>
                  <a:srgbClr val="FFFFFF"/>
                </a:solidFill>
                <a:latin typeface="Bugaki"/>
              </a:rPr>
              <a:t> Surat</a:t>
            </a:r>
          </a:p>
        </p:txBody>
      </p:sp>
      <p:sp>
        <p:nvSpPr>
          <p:cNvPr id="12" name="TextBox 12"/>
          <p:cNvSpPr txBox="1"/>
          <p:nvPr/>
        </p:nvSpPr>
        <p:spPr>
          <a:xfrm>
            <a:off x="2455796" y="1033890"/>
            <a:ext cx="2810220" cy="845986"/>
          </a:xfrm>
          <a:prstGeom prst="rect">
            <a:avLst/>
          </a:prstGeom>
        </p:spPr>
        <p:txBody>
          <a:bodyPr lIns="0" tIns="0" rIns="0" bIns="0" rtlCol="0" anchor="t">
            <a:spAutoFit/>
          </a:bodyPr>
          <a:lstStyle/>
          <a:p>
            <a:pPr algn="ctr">
              <a:lnSpc>
                <a:spcPts val="7053"/>
              </a:lnSpc>
            </a:pPr>
            <a:r>
              <a:rPr lang="en-US" sz="5038">
                <a:solidFill>
                  <a:srgbClr val="FCFFE7"/>
                </a:solidFill>
                <a:latin typeface="Inters"/>
              </a:rPr>
              <a:t>Sentralisasi</a:t>
            </a:r>
          </a:p>
        </p:txBody>
      </p:sp>
      <p:sp>
        <p:nvSpPr>
          <p:cNvPr id="13" name="TextBox 13"/>
          <p:cNvSpPr txBox="1"/>
          <p:nvPr/>
        </p:nvSpPr>
        <p:spPr>
          <a:xfrm>
            <a:off x="652010" y="2050742"/>
            <a:ext cx="3070350" cy="2460624"/>
          </a:xfrm>
          <a:prstGeom prst="rect">
            <a:avLst/>
          </a:prstGeom>
        </p:spPr>
        <p:txBody>
          <a:bodyPr lIns="0" tIns="0" rIns="0" bIns="0" rtlCol="0" anchor="t">
            <a:spAutoFit/>
          </a:bodyPr>
          <a:lstStyle/>
          <a:p>
            <a:pPr marL="215901" lvl="1" indent="-107951">
              <a:lnSpc>
                <a:spcPts val="2000"/>
              </a:lnSpc>
              <a:buFont typeface="Arial"/>
              <a:buChar char="•"/>
            </a:pPr>
            <a:r>
              <a:rPr lang="en-US" sz="1000">
                <a:solidFill>
                  <a:srgbClr val="FCFFE7"/>
                </a:solidFill>
                <a:latin typeface="Open Sans Extra Bold"/>
              </a:rPr>
              <a:t>Penerimaan dan pengiriman surat, penggolongan, pengendalian, dilaksanakan sepenuhnya oleh unit kersipan.</a:t>
            </a:r>
          </a:p>
          <a:p>
            <a:pPr marL="215901" lvl="1" indent="-107951">
              <a:lnSpc>
                <a:spcPts val="2000"/>
              </a:lnSpc>
              <a:buFont typeface="Arial"/>
              <a:buChar char="•"/>
            </a:pPr>
            <a:r>
              <a:rPr lang="en-US" sz="1000">
                <a:solidFill>
                  <a:srgbClr val="FCFFE7"/>
                </a:solidFill>
                <a:latin typeface="Open Sans Extra Bold"/>
              </a:rPr>
              <a:t>Surat masuk yang diterima langsung oleh unit pengelola harus disampaikan informasi terlebih dahulu ke unit kearsipan sehingga surat masuk tersebut teregister di unit yang berwenang.</a:t>
            </a:r>
          </a:p>
          <a:p>
            <a:pPr marL="215901" lvl="1" indent="-107951">
              <a:lnSpc>
                <a:spcPts val="2000"/>
              </a:lnSpc>
              <a:buFont typeface="Arial"/>
              <a:buChar char="•"/>
            </a:pPr>
            <a:r>
              <a:rPr lang="en-US" sz="1000">
                <a:solidFill>
                  <a:srgbClr val="FCFFE7"/>
                </a:solidFill>
                <a:latin typeface="Open Sans Extra Bold"/>
              </a:rPr>
              <a:t>Pengunaan sarana pencatatan surat menjadi lebih efisien.</a:t>
            </a:r>
          </a:p>
        </p:txBody>
      </p:sp>
      <p:sp>
        <p:nvSpPr>
          <p:cNvPr id="14" name="TextBox 14"/>
          <p:cNvSpPr txBox="1"/>
          <p:nvPr/>
        </p:nvSpPr>
        <p:spPr>
          <a:xfrm>
            <a:off x="4055216" y="2069792"/>
            <a:ext cx="3228428" cy="823721"/>
          </a:xfrm>
          <a:prstGeom prst="rect">
            <a:avLst/>
          </a:prstGeom>
        </p:spPr>
        <p:txBody>
          <a:bodyPr lIns="0" tIns="0" rIns="0" bIns="0" rtlCol="0" anchor="t">
            <a:spAutoFit/>
          </a:bodyPr>
          <a:lstStyle/>
          <a:p>
            <a:pPr>
              <a:lnSpc>
                <a:spcPts val="1719"/>
              </a:lnSpc>
            </a:pPr>
            <a:r>
              <a:rPr lang="en-US" sz="900">
                <a:solidFill>
                  <a:srgbClr val="FCFFE7"/>
                </a:solidFill>
                <a:latin typeface="Open Sans Extra Bold"/>
              </a:rPr>
              <a:t>Dengan melihat kondisi seperti ini maka asas sentralisasi sesuai untuk organisasi yang lingkup kerjanya berada dalam satu gedung atau satu atap dengan volume surat yang ditangani relatif kecil.</a:t>
            </a:r>
          </a:p>
        </p:txBody>
      </p:sp>
      <p:pic>
        <p:nvPicPr>
          <p:cNvPr id="16" name="Picture 10">
            <a:hlinkClick r:id="" action="ppaction://hlinkshowjump?jump=nextslide">
              <a:snd r:embed="rId6" name="click.wav"/>
            </a:hlinkClick>
            <a:extLst>
              <a:ext uri="{FF2B5EF4-FFF2-40B4-BE49-F238E27FC236}">
                <a16:creationId xmlns:a16="http://schemas.microsoft.com/office/drawing/2014/main" id="{B362196D-1415-F2ED-5B60-382765DE63CE}"/>
              </a:ext>
            </a:extLst>
          </p:cNvPr>
          <p:cNvPicPr>
            <a:picLocks noChangeAspect="1"/>
          </p:cNvPicPr>
          <p:nvPr/>
        </p:nvPicPr>
        <p:blipFill>
          <a:blip r:embed="rId7"/>
          <a:srcRect l="1495" t="1911" r="71866" b="72140"/>
          <a:stretch>
            <a:fillRect/>
          </a:stretch>
        </p:blipFill>
        <p:spPr>
          <a:xfrm>
            <a:off x="8189950" y="144931"/>
            <a:ext cx="896058" cy="87285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6"/>
                                        </p:tgtEl>
                                      </p:cBhvr>
                                    </p:animEffect>
                                    <p:animScale>
                                      <p:cBhvr>
                                        <p:cTn id="7" dur="1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202" r="2439" b="14919"/>
          <a:stretch>
            <a:fillRect/>
          </a:stretch>
        </p:blipFill>
        <p:spPr>
          <a:xfrm>
            <a:off x="0" y="0"/>
            <a:ext cx="9144000" cy="5143500"/>
          </a:xfrm>
          <a:prstGeom prst="rect">
            <a:avLst/>
          </a:prstGeom>
        </p:spPr>
      </p:pic>
      <p:pic>
        <p:nvPicPr>
          <p:cNvPr id="6" name="Picture 6"/>
          <p:cNvPicPr>
            <a:picLocks noChangeAspect="1"/>
          </p:cNvPicPr>
          <p:nvPr/>
        </p:nvPicPr>
        <p:blipFill>
          <a:blip r:embed="rId5"/>
          <a:srcRect/>
          <a:stretch>
            <a:fillRect/>
          </a:stretch>
        </p:blipFill>
        <p:spPr>
          <a:xfrm>
            <a:off x="6458588" y="1708405"/>
            <a:ext cx="2463900" cy="3386804"/>
          </a:xfrm>
          <a:prstGeom prst="rect">
            <a:avLst/>
          </a:prstGeom>
        </p:spPr>
      </p:pic>
      <p:grpSp>
        <p:nvGrpSpPr>
          <p:cNvPr id="7" name="Group 7"/>
          <p:cNvGrpSpPr/>
          <p:nvPr/>
        </p:nvGrpSpPr>
        <p:grpSpPr>
          <a:xfrm>
            <a:off x="514368" y="962435"/>
            <a:ext cx="6769276" cy="3965917"/>
            <a:chOff x="0" y="0"/>
            <a:chExt cx="3565585" cy="2088970"/>
          </a:xfrm>
        </p:grpSpPr>
        <p:sp>
          <p:nvSpPr>
            <p:cNvPr id="8" name="Freeform 8"/>
            <p:cNvSpPr/>
            <p:nvPr/>
          </p:nvSpPr>
          <p:spPr>
            <a:xfrm>
              <a:off x="0" y="0"/>
              <a:ext cx="3565585" cy="2088970"/>
            </a:xfrm>
            <a:custGeom>
              <a:avLst/>
              <a:gdLst/>
              <a:ahLst/>
              <a:cxnLst/>
              <a:rect l="l" t="t" r="r" b="b"/>
              <a:pathLst>
                <a:path w="3565585" h="2088970">
                  <a:moveTo>
                    <a:pt x="28592" y="0"/>
                  </a:moveTo>
                  <a:lnTo>
                    <a:pt x="3536993" y="0"/>
                  </a:lnTo>
                  <a:cubicBezTo>
                    <a:pt x="3544576" y="0"/>
                    <a:pt x="3551848" y="3012"/>
                    <a:pt x="3557210" y="8374"/>
                  </a:cubicBezTo>
                  <a:cubicBezTo>
                    <a:pt x="3562572" y="13737"/>
                    <a:pt x="3565585" y="21009"/>
                    <a:pt x="3565585" y="28592"/>
                  </a:cubicBezTo>
                  <a:lnTo>
                    <a:pt x="3565585" y="2060378"/>
                  </a:lnTo>
                  <a:cubicBezTo>
                    <a:pt x="3565585" y="2067961"/>
                    <a:pt x="3562572" y="2075233"/>
                    <a:pt x="3557210" y="2080595"/>
                  </a:cubicBezTo>
                  <a:cubicBezTo>
                    <a:pt x="3551848" y="2085957"/>
                    <a:pt x="3544576" y="2088970"/>
                    <a:pt x="3536993" y="2088970"/>
                  </a:cubicBezTo>
                  <a:lnTo>
                    <a:pt x="28592" y="2088970"/>
                  </a:lnTo>
                  <a:cubicBezTo>
                    <a:pt x="21009" y="2088970"/>
                    <a:pt x="13737" y="2085957"/>
                    <a:pt x="8374" y="2080595"/>
                  </a:cubicBezTo>
                  <a:cubicBezTo>
                    <a:pt x="3012" y="2075233"/>
                    <a:pt x="0" y="2067961"/>
                    <a:pt x="0" y="2060378"/>
                  </a:cubicBezTo>
                  <a:lnTo>
                    <a:pt x="0" y="28592"/>
                  </a:lnTo>
                  <a:cubicBezTo>
                    <a:pt x="0" y="21009"/>
                    <a:pt x="3012" y="13737"/>
                    <a:pt x="8374" y="8374"/>
                  </a:cubicBezTo>
                  <a:cubicBezTo>
                    <a:pt x="13737" y="3012"/>
                    <a:pt x="21009" y="0"/>
                    <a:pt x="28592" y="0"/>
                  </a:cubicBezTo>
                  <a:close/>
                </a:path>
              </a:pathLst>
            </a:custGeom>
            <a:solidFill>
              <a:srgbClr val="2B3467">
                <a:alpha val="74902"/>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0" name="AutoShape 10"/>
          <p:cNvSpPr/>
          <p:nvPr/>
        </p:nvSpPr>
        <p:spPr>
          <a:xfrm rot="5400000">
            <a:off x="2442934" y="3363707"/>
            <a:ext cx="2835944" cy="0"/>
          </a:xfrm>
          <a:prstGeom prst="line">
            <a:avLst/>
          </a:prstGeom>
          <a:ln w="76200" cap="rnd">
            <a:solidFill>
              <a:srgbClr val="FCFFE7"/>
            </a:solidFill>
            <a:prstDash val="solid"/>
            <a:headEnd type="none" w="sm" len="sm"/>
            <a:tailEnd type="none" w="sm" len="sm"/>
          </a:ln>
        </p:spPr>
      </p:sp>
      <p:sp>
        <p:nvSpPr>
          <p:cNvPr id="12" name="TextBox 12"/>
          <p:cNvSpPr txBox="1"/>
          <p:nvPr/>
        </p:nvSpPr>
        <p:spPr>
          <a:xfrm>
            <a:off x="2188295" y="1033890"/>
            <a:ext cx="3345223" cy="845986"/>
          </a:xfrm>
          <a:prstGeom prst="rect">
            <a:avLst/>
          </a:prstGeom>
        </p:spPr>
        <p:txBody>
          <a:bodyPr lIns="0" tIns="0" rIns="0" bIns="0" rtlCol="0" anchor="t">
            <a:spAutoFit/>
          </a:bodyPr>
          <a:lstStyle/>
          <a:p>
            <a:pPr algn="ctr">
              <a:lnSpc>
                <a:spcPts val="7053"/>
              </a:lnSpc>
            </a:pPr>
            <a:r>
              <a:rPr lang="en-US" sz="5038">
                <a:solidFill>
                  <a:srgbClr val="FCFFE7"/>
                </a:solidFill>
                <a:latin typeface="Inters"/>
              </a:rPr>
              <a:t>Desentralisasi</a:t>
            </a:r>
          </a:p>
        </p:txBody>
      </p:sp>
      <p:sp>
        <p:nvSpPr>
          <p:cNvPr id="13" name="TextBox 13"/>
          <p:cNvSpPr txBox="1"/>
          <p:nvPr/>
        </p:nvSpPr>
        <p:spPr>
          <a:xfrm>
            <a:off x="652010" y="2050742"/>
            <a:ext cx="3070350" cy="1965324"/>
          </a:xfrm>
          <a:prstGeom prst="rect">
            <a:avLst/>
          </a:prstGeom>
        </p:spPr>
        <p:txBody>
          <a:bodyPr lIns="0" tIns="0" rIns="0" bIns="0" rtlCol="0" anchor="t">
            <a:spAutoFit/>
          </a:bodyPr>
          <a:lstStyle/>
          <a:p>
            <a:pPr marL="215901" lvl="1" indent="-107951">
              <a:lnSpc>
                <a:spcPts val="2000"/>
              </a:lnSpc>
              <a:buFont typeface="Arial"/>
              <a:buChar char="•"/>
            </a:pPr>
            <a:r>
              <a:rPr lang="en-US" sz="1000">
                <a:solidFill>
                  <a:srgbClr val="FCFFE7"/>
                </a:solidFill>
                <a:latin typeface="Open Sans Extra Bold"/>
              </a:rPr>
              <a:t>Pengolongan, pengarahan dan pengendalian surat dilaksanakan sepenuhnya oleh unit pengelola.</a:t>
            </a:r>
          </a:p>
          <a:p>
            <a:pPr marL="215901" lvl="1" indent="-107951">
              <a:lnSpc>
                <a:spcPts val="2000"/>
              </a:lnSpc>
              <a:buFont typeface="Arial"/>
              <a:buChar char="•"/>
            </a:pPr>
            <a:r>
              <a:rPr lang="en-US" sz="1000">
                <a:solidFill>
                  <a:srgbClr val="FCFFE7"/>
                </a:solidFill>
                <a:latin typeface="Open Sans Extra Bold"/>
              </a:rPr>
              <a:t>Fungsi dan wewenang unit kearsipan terbatas pada pengelolaan dan penyimpanan arsip inaktif.</a:t>
            </a:r>
          </a:p>
          <a:p>
            <a:pPr marL="215901" lvl="1" indent="-107951">
              <a:lnSpc>
                <a:spcPts val="2000"/>
              </a:lnSpc>
              <a:buFont typeface="Arial"/>
              <a:buChar char="•"/>
            </a:pPr>
            <a:r>
              <a:rPr lang="en-US" sz="1000">
                <a:solidFill>
                  <a:srgbClr val="FCFFE7"/>
                </a:solidFill>
                <a:latin typeface="Open Sans Extra Bold"/>
              </a:rPr>
              <a:t>Setiap unit pengelola mempunyai sarana pencatatan surat masing- masing</a:t>
            </a:r>
          </a:p>
        </p:txBody>
      </p:sp>
      <p:sp>
        <p:nvSpPr>
          <p:cNvPr id="14" name="TextBox 14"/>
          <p:cNvSpPr txBox="1"/>
          <p:nvPr/>
        </p:nvSpPr>
        <p:spPr>
          <a:xfrm>
            <a:off x="4055216" y="2060267"/>
            <a:ext cx="3090786" cy="2367280"/>
          </a:xfrm>
          <a:prstGeom prst="rect">
            <a:avLst/>
          </a:prstGeom>
        </p:spPr>
        <p:txBody>
          <a:bodyPr lIns="0" tIns="0" rIns="0" bIns="0" rtlCol="0" anchor="t">
            <a:spAutoFit/>
          </a:bodyPr>
          <a:lstStyle/>
          <a:p>
            <a:pPr>
              <a:lnSpc>
                <a:spcPts val="1910"/>
              </a:lnSpc>
            </a:pPr>
            <a:r>
              <a:rPr lang="en-US" sz="1000">
                <a:solidFill>
                  <a:srgbClr val="FCFFE7"/>
                </a:solidFill>
                <a:latin typeface="Open Sans Extra Bold"/>
              </a:rPr>
              <a:t>Kelebihan dari asas ini adalah penyampaian surat ke meja kerja menjadi lebih cepat dan surat tersebut manjadi lebih cepat diproses dan ditindaklanjuti. Tetapi sebaliknya asas ini juga mempunyai kelemahannya yaitu kemungkinan terjadinya ketidakseragaman sistem dan prosedur pengendalian dan pencatatan surat di samping tentu saja kemungkinan pengunaan sarana dan peralatan yang tidak efesien.</a:t>
            </a:r>
          </a:p>
        </p:txBody>
      </p:sp>
      <p:grpSp>
        <p:nvGrpSpPr>
          <p:cNvPr id="19" name="Group 3">
            <a:extLst>
              <a:ext uri="{FF2B5EF4-FFF2-40B4-BE49-F238E27FC236}">
                <a16:creationId xmlns:a16="http://schemas.microsoft.com/office/drawing/2014/main" id="{AB1CDF17-D92B-D436-BDE9-03538D481FD8}"/>
              </a:ext>
            </a:extLst>
          </p:cNvPr>
          <p:cNvGrpSpPr/>
          <p:nvPr/>
        </p:nvGrpSpPr>
        <p:grpSpPr>
          <a:xfrm>
            <a:off x="514368" y="357396"/>
            <a:ext cx="6769276" cy="525912"/>
            <a:chOff x="0" y="0"/>
            <a:chExt cx="3945498" cy="306530"/>
          </a:xfrm>
        </p:grpSpPr>
        <p:sp>
          <p:nvSpPr>
            <p:cNvPr id="20" name="Freeform 4">
              <a:extLst>
                <a:ext uri="{FF2B5EF4-FFF2-40B4-BE49-F238E27FC236}">
                  <a16:creationId xmlns:a16="http://schemas.microsoft.com/office/drawing/2014/main" id="{77BDDFF6-A490-1A62-FF7F-152EC284CBBC}"/>
                </a:ext>
              </a:extLst>
            </p:cNvPr>
            <p:cNvSpPr/>
            <p:nvPr/>
          </p:nvSpPr>
          <p:spPr>
            <a:xfrm>
              <a:off x="0" y="0"/>
              <a:ext cx="3945498" cy="306530"/>
            </a:xfrm>
            <a:custGeom>
              <a:avLst/>
              <a:gdLst/>
              <a:ahLst/>
              <a:cxnLst/>
              <a:rect l="l" t="t" r="r" b="b"/>
              <a:pathLst>
                <a:path w="3945498" h="306530">
                  <a:moveTo>
                    <a:pt x="28592" y="0"/>
                  </a:moveTo>
                  <a:lnTo>
                    <a:pt x="3916905" y="0"/>
                  </a:lnTo>
                  <a:cubicBezTo>
                    <a:pt x="3924488" y="0"/>
                    <a:pt x="3931761" y="3012"/>
                    <a:pt x="3937123" y="8374"/>
                  </a:cubicBezTo>
                  <a:cubicBezTo>
                    <a:pt x="3942485" y="13737"/>
                    <a:pt x="3945498" y="21009"/>
                    <a:pt x="3945498" y="28592"/>
                  </a:cubicBezTo>
                  <a:lnTo>
                    <a:pt x="3945498" y="277938"/>
                  </a:lnTo>
                  <a:cubicBezTo>
                    <a:pt x="3945498" y="285521"/>
                    <a:pt x="3942485" y="292793"/>
                    <a:pt x="3937123" y="298155"/>
                  </a:cubicBezTo>
                  <a:cubicBezTo>
                    <a:pt x="3931761" y="303517"/>
                    <a:pt x="3924488" y="306530"/>
                    <a:pt x="3916905" y="306530"/>
                  </a:cubicBezTo>
                  <a:lnTo>
                    <a:pt x="28592" y="306530"/>
                  </a:lnTo>
                  <a:cubicBezTo>
                    <a:pt x="21009" y="306530"/>
                    <a:pt x="13737" y="303517"/>
                    <a:pt x="8374" y="298155"/>
                  </a:cubicBezTo>
                  <a:cubicBezTo>
                    <a:pt x="3012" y="292793"/>
                    <a:pt x="0" y="285521"/>
                    <a:pt x="0" y="277938"/>
                  </a:cubicBezTo>
                  <a:lnTo>
                    <a:pt x="0" y="28592"/>
                  </a:lnTo>
                  <a:cubicBezTo>
                    <a:pt x="0" y="21009"/>
                    <a:pt x="3012" y="13737"/>
                    <a:pt x="8374" y="8374"/>
                  </a:cubicBezTo>
                  <a:cubicBezTo>
                    <a:pt x="13737" y="3012"/>
                    <a:pt x="21009" y="0"/>
                    <a:pt x="28592" y="0"/>
                  </a:cubicBezTo>
                  <a:close/>
                </a:path>
              </a:pathLst>
            </a:custGeom>
            <a:solidFill>
              <a:srgbClr val="2B3467"/>
            </a:solidFill>
          </p:spPr>
        </p:sp>
        <p:sp>
          <p:nvSpPr>
            <p:cNvPr id="21" name="TextBox 5">
              <a:extLst>
                <a:ext uri="{FF2B5EF4-FFF2-40B4-BE49-F238E27FC236}">
                  <a16:creationId xmlns:a16="http://schemas.microsoft.com/office/drawing/2014/main" id="{6B408C64-A7CB-D8FB-1A14-861AB664570E}"/>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22" name="TextBox 11">
            <a:extLst>
              <a:ext uri="{FF2B5EF4-FFF2-40B4-BE49-F238E27FC236}">
                <a16:creationId xmlns:a16="http://schemas.microsoft.com/office/drawing/2014/main" id="{2B915EF0-3578-BFC9-A0DA-4845FB9003C2}"/>
              </a:ext>
            </a:extLst>
          </p:cNvPr>
          <p:cNvSpPr txBox="1"/>
          <p:nvPr/>
        </p:nvSpPr>
        <p:spPr>
          <a:xfrm>
            <a:off x="719811" y="340140"/>
            <a:ext cx="6282190" cy="568169"/>
          </a:xfrm>
          <a:prstGeom prst="rect">
            <a:avLst/>
          </a:prstGeom>
        </p:spPr>
        <p:txBody>
          <a:bodyPr wrap="square" lIns="0" tIns="0" rIns="0" bIns="0" rtlCol="0" anchor="t">
            <a:spAutoFit/>
          </a:bodyPr>
          <a:lstStyle/>
          <a:p>
            <a:pPr algn="ctr">
              <a:lnSpc>
                <a:spcPts val="4574"/>
              </a:lnSpc>
            </a:pPr>
            <a:r>
              <a:rPr lang="en-US" sz="3267" spc="205" dirty="0" err="1">
                <a:solidFill>
                  <a:srgbClr val="FFFFFF"/>
                </a:solidFill>
                <a:latin typeface="Bugaki"/>
              </a:rPr>
              <a:t>Asas</a:t>
            </a:r>
            <a:r>
              <a:rPr lang="en-US" sz="3267" spc="205" dirty="0">
                <a:solidFill>
                  <a:srgbClr val="FFFFFF"/>
                </a:solidFill>
                <a:latin typeface="Bugaki"/>
              </a:rPr>
              <a:t> </a:t>
            </a:r>
            <a:r>
              <a:rPr lang="en-US" sz="3267" spc="205" dirty="0" err="1">
                <a:solidFill>
                  <a:srgbClr val="FFFFFF"/>
                </a:solidFill>
                <a:latin typeface="Bugaki"/>
              </a:rPr>
              <a:t>Pengelolaan</a:t>
            </a:r>
            <a:r>
              <a:rPr lang="en-US" sz="3267" spc="205" dirty="0">
                <a:solidFill>
                  <a:srgbClr val="FFFFFF"/>
                </a:solidFill>
                <a:latin typeface="Bugaki"/>
              </a:rPr>
              <a:t> Surat</a:t>
            </a:r>
          </a:p>
        </p:txBody>
      </p:sp>
      <p:pic>
        <p:nvPicPr>
          <p:cNvPr id="3" name="Picture 10">
            <a:hlinkClick r:id="" action="ppaction://hlinkshowjump?jump=nextslide">
              <a:snd r:embed="rId6" name="click.wav"/>
            </a:hlinkClick>
            <a:extLst>
              <a:ext uri="{FF2B5EF4-FFF2-40B4-BE49-F238E27FC236}">
                <a16:creationId xmlns:a16="http://schemas.microsoft.com/office/drawing/2014/main" id="{C74DAD5F-6636-7794-3028-96E3CAE7A021}"/>
              </a:ext>
            </a:extLst>
          </p:cNvPr>
          <p:cNvPicPr>
            <a:picLocks noChangeAspect="1"/>
          </p:cNvPicPr>
          <p:nvPr/>
        </p:nvPicPr>
        <p:blipFill>
          <a:blip r:embed="rId7"/>
          <a:srcRect l="1495" t="1911" r="71866" b="72140"/>
          <a:stretch>
            <a:fillRect/>
          </a:stretch>
        </p:blipFill>
        <p:spPr>
          <a:xfrm>
            <a:off x="8202856" y="148229"/>
            <a:ext cx="864944" cy="832553"/>
          </a:xfrm>
          <a:prstGeom prst="rect">
            <a:avLst/>
          </a:prstGeom>
        </p:spPr>
      </p:pic>
      <p:pic>
        <p:nvPicPr>
          <p:cNvPr id="4" name="Picture 11">
            <a:hlinkClick r:id="" action="ppaction://hlinkshowjump?jump=previousslide">
              <a:snd r:embed="rId6" name="click.wav"/>
            </a:hlinkClick>
            <a:extLst>
              <a:ext uri="{FF2B5EF4-FFF2-40B4-BE49-F238E27FC236}">
                <a16:creationId xmlns:a16="http://schemas.microsoft.com/office/drawing/2014/main" id="{A3A00563-9ECE-5121-C95B-4A9213223646}"/>
              </a:ext>
            </a:extLst>
          </p:cNvPr>
          <p:cNvPicPr>
            <a:picLocks noChangeAspect="1"/>
          </p:cNvPicPr>
          <p:nvPr/>
        </p:nvPicPr>
        <p:blipFill>
          <a:blip r:embed="rId8"/>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6"/>
                                        </p:tgtEl>
                                      </p:cBhvr>
                                    </p:animEffect>
                                    <p:animScale>
                                      <p:cBhvr>
                                        <p:cTn id="7" dur="1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3268" t="1018" r="27372" b="3240"/>
          <a:stretch>
            <a:fillRect/>
          </a:stretch>
        </p:blipFill>
        <p:spPr>
          <a:xfrm>
            <a:off x="0" y="0"/>
            <a:ext cx="9144000" cy="5143500"/>
          </a:xfrm>
          <a:prstGeom prst="rect">
            <a:avLst/>
          </a:prstGeom>
        </p:spPr>
      </p:pic>
      <p:pic>
        <p:nvPicPr>
          <p:cNvPr id="3" name="Picture 3"/>
          <p:cNvPicPr>
            <a:picLocks noChangeAspect="1"/>
          </p:cNvPicPr>
          <p:nvPr/>
        </p:nvPicPr>
        <p:blipFill>
          <a:blip r:embed="rId5">
            <a:alphaModFix amt="60000"/>
          </a:blip>
          <a:srcRect/>
          <a:stretch>
            <a:fillRect/>
          </a:stretch>
        </p:blipFill>
        <p:spPr>
          <a:xfrm>
            <a:off x="6271622" y="19017"/>
            <a:ext cx="2616069" cy="2635838"/>
          </a:xfrm>
          <a:prstGeom prst="rect">
            <a:avLst/>
          </a:prstGeom>
        </p:spPr>
      </p:pic>
      <p:grpSp>
        <p:nvGrpSpPr>
          <p:cNvPr id="7" name="Group 7"/>
          <p:cNvGrpSpPr/>
          <p:nvPr/>
        </p:nvGrpSpPr>
        <p:grpSpPr>
          <a:xfrm>
            <a:off x="514368" y="962435"/>
            <a:ext cx="6769276" cy="3965917"/>
            <a:chOff x="0" y="0"/>
            <a:chExt cx="3565585" cy="2088970"/>
          </a:xfrm>
        </p:grpSpPr>
        <p:sp>
          <p:nvSpPr>
            <p:cNvPr id="8" name="Freeform 8"/>
            <p:cNvSpPr/>
            <p:nvPr/>
          </p:nvSpPr>
          <p:spPr>
            <a:xfrm>
              <a:off x="0" y="0"/>
              <a:ext cx="3565585" cy="2088970"/>
            </a:xfrm>
            <a:custGeom>
              <a:avLst/>
              <a:gdLst/>
              <a:ahLst/>
              <a:cxnLst/>
              <a:rect l="l" t="t" r="r" b="b"/>
              <a:pathLst>
                <a:path w="3565585" h="2088970">
                  <a:moveTo>
                    <a:pt x="28592" y="0"/>
                  </a:moveTo>
                  <a:lnTo>
                    <a:pt x="3536993" y="0"/>
                  </a:lnTo>
                  <a:cubicBezTo>
                    <a:pt x="3544576" y="0"/>
                    <a:pt x="3551848" y="3012"/>
                    <a:pt x="3557210" y="8374"/>
                  </a:cubicBezTo>
                  <a:cubicBezTo>
                    <a:pt x="3562572" y="13737"/>
                    <a:pt x="3565585" y="21009"/>
                    <a:pt x="3565585" y="28592"/>
                  </a:cubicBezTo>
                  <a:lnTo>
                    <a:pt x="3565585" y="2060378"/>
                  </a:lnTo>
                  <a:cubicBezTo>
                    <a:pt x="3565585" y="2067961"/>
                    <a:pt x="3562572" y="2075233"/>
                    <a:pt x="3557210" y="2080595"/>
                  </a:cubicBezTo>
                  <a:cubicBezTo>
                    <a:pt x="3551848" y="2085957"/>
                    <a:pt x="3544576" y="2088970"/>
                    <a:pt x="3536993" y="2088970"/>
                  </a:cubicBezTo>
                  <a:lnTo>
                    <a:pt x="28592" y="2088970"/>
                  </a:lnTo>
                  <a:cubicBezTo>
                    <a:pt x="21009" y="2088970"/>
                    <a:pt x="13737" y="2085957"/>
                    <a:pt x="8374" y="2080595"/>
                  </a:cubicBezTo>
                  <a:cubicBezTo>
                    <a:pt x="3012" y="2075233"/>
                    <a:pt x="0" y="2067961"/>
                    <a:pt x="0" y="2060378"/>
                  </a:cubicBezTo>
                  <a:lnTo>
                    <a:pt x="0" y="28592"/>
                  </a:lnTo>
                  <a:cubicBezTo>
                    <a:pt x="0" y="21009"/>
                    <a:pt x="3012" y="13737"/>
                    <a:pt x="8374" y="8374"/>
                  </a:cubicBezTo>
                  <a:cubicBezTo>
                    <a:pt x="13737" y="3012"/>
                    <a:pt x="21009" y="0"/>
                    <a:pt x="28592" y="0"/>
                  </a:cubicBezTo>
                  <a:close/>
                </a:path>
              </a:pathLst>
            </a:custGeom>
            <a:solidFill>
              <a:srgbClr val="2B3467">
                <a:alpha val="74902"/>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1" name="TextBox 11"/>
          <p:cNvSpPr txBox="1"/>
          <p:nvPr/>
        </p:nvSpPr>
        <p:spPr>
          <a:xfrm>
            <a:off x="2630176" y="1033890"/>
            <a:ext cx="2461461" cy="845986"/>
          </a:xfrm>
          <a:prstGeom prst="rect">
            <a:avLst/>
          </a:prstGeom>
        </p:spPr>
        <p:txBody>
          <a:bodyPr lIns="0" tIns="0" rIns="0" bIns="0" rtlCol="0" anchor="t">
            <a:spAutoFit/>
          </a:bodyPr>
          <a:lstStyle/>
          <a:p>
            <a:pPr algn="ctr">
              <a:lnSpc>
                <a:spcPts val="7053"/>
              </a:lnSpc>
            </a:pPr>
            <a:r>
              <a:rPr lang="en-US" sz="5038">
                <a:solidFill>
                  <a:srgbClr val="FCFFE7"/>
                </a:solidFill>
                <a:latin typeface="Inters"/>
              </a:rPr>
              <a:t>Gabungan</a:t>
            </a:r>
          </a:p>
        </p:txBody>
      </p:sp>
      <p:sp>
        <p:nvSpPr>
          <p:cNvPr id="14" name="TextBox 14"/>
          <p:cNvSpPr txBox="1"/>
          <p:nvPr/>
        </p:nvSpPr>
        <p:spPr>
          <a:xfrm>
            <a:off x="1657682" y="2126412"/>
            <a:ext cx="4482648" cy="2101714"/>
          </a:xfrm>
          <a:prstGeom prst="rect">
            <a:avLst/>
          </a:prstGeom>
        </p:spPr>
        <p:txBody>
          <a:bodyPr lIns="0" tIns="0" rIns="0" bIns="0" rtlCol="0" anchor="t">
            <a:spAutoFit/>
          </a:bodyPr>
          <a:lstStyle/>
          <a:p>
            <a:pPr algn="ctr">
              <a:lnSpc>
                <a:spcPts val="2127"/>
              </a:lnSpc>
            </a:pPr>
            <a:r>
              <a:rPr lang="en-US" sz="1063">
                <a:solidFill>
                  <a:srgbClr val="FCFFE7"/>
                </a:solidFill>
                <a:latin typeface="Open Sans Extra Bold"/>
              </a:rPr>
              <a:t>Adalah asas kombinasi antara sentralisasi dan desentralisasi dalam arti bahwa sentralisasi terhadap prosedur, sistem, peralatan, dan SDM kearsipan yang dilakukan oleh unit kearsipan dan desentralisasi dalam pelaksanaannya. Asas ini terutama dilakukan oleh organisasinya yang relative besar dengan kegiataan dan bobot pekerjaan yang relatif kompleks dan juga sekaligus untuk mengantisipasi kelemahan-kelemahan dari kedua asas di atas.</a:t>
            </a:r>
          </a:p>
        </p:txBody>
      </p:sp>
      <p:grpSp>
        <p:nvGrpSpPr>
          <p:cNvPr id="15" name="Group 3">
            <a:extLst>
              <a:ext uri="{FF2B5EF4-FFF2-40B4-BE49-F238E27FC236}">
                <a16:creationId xmlns:a16="http://schemas.microsoft.com/office/drawing/2014/main" id="{76BDC70F-379A-BD9F-B32E-B7FAB91947BE}"/>
              </a:ext>
            </a:extLst>
          </p:cNvPr>
          <p:cNvGrpSpPr/>
          <p:nvPr/>
        </p:nvGrpSpPr>
        <p:grpSpPr>
          <a:xfrm>
            <a:off x="514368" y="357396"/>
            <a:ext cx="6769276" cy="525912"/>
            <a:chOff x="0" y="0"/>
            <a:chExt cx="3945498" cy="306530"/>
          </a:xfrm>
        </p:grpSpPr>
        <p:sp>
          <p:nvSpPr>
            <p:cNvPr id="16" name="Freeform 4">
              <a:extLst>
                <a:ext uri="{FF2B5EF4-FFF2-40B4-BE49-F238E27FC236}">
                  <a16:creationId xmlns:a16="http://schemas.microsoft.com/office/drawing/2014/main" id="{C7206336-BBA4-11CD-8D00-3AAA4221F83A}"/>
                </a:ext>
              </a:extLst>
            </p:cNvPr>
            <p:cNvSpPr/>
            <p:nvPr/>
          </p:nvSpPr>
          <p:spPr>
            <a:xfrm>
              <a:off x="0" y="0"/>
              <a:ext cx="3945498" cy="306530"/>
            </a:xfrm>
            <a:custGeom>
              <a:avLst/>
              <a:gdLst/>
              <a:ahLst/>
              <a:cxnLst/>
              <a:rect l="l" t="t" r="r" b="b"/>
              <a:pathLst>
                <a:path w="3945498" h="306530">
                  <a:moveTo>
                    <a:pt x="28592" y="0"/>
                  </a:moveTo>
                  <a:lnTo>
                    <a:pt x="3916905" y="0"/>
                  </a:lnTo>
                  <a:cubicBezTo>
                    <a:pt x="3924488" y="0"/>
                    <a:pt x="3931761" y="3012"/>
                    <a:pt x="3937123" y="8374"/>
                  </a:cubicBezTo>
                  <a:cubicBezTo>
                    <a:pt x="3942485" y="13737"/>
                    <a:pt x="3945498" y="21009"/>
                    <a:pt x="3945498" y="28592"/>
                  </a:cubicBezTo>
                  <a:lnTo>
                    <a:pt x="3945498" y="277938"/>
                  </a:lnTo>
                  <a:cubicBezTo>
                    <a:pt x="3945498" y="285521"/>
                    <a:pt x="3942485" y="292793"/>
                    <a:pt x="3937123" y="298155"/>
                  </a:cubicBezTo>
                  <a:cubicBezTo>
                    <a:pt x="3931761" y="303517"/>
                    <a:pt x="3924488" y="306530"/>
                    <a:pt x="3916905" y="306530"/>
                  </a:cubicBezTo>
                  <a:lnTo>
                    <a:pt x="28592" y="306530"/>
                  </a:lnTo>
                  <a:cubicBezTo>
                    <a:pt x="21009" y="306530"/>
                    <a:pt x="13737" y="303517"/>
                    <a:pt x="8374" y="298155"/>
                  </a:cubicBezTo>
                  <a:cubicBezTo>
                    <a:pt x="3012" y="292793"/>
                    <a:pt x="0" y="285521"/>
                    <a:pt x="0" y="277938"/>
                  </a:cubicBezTo>
                  <a:lnTo>
                    <a:pt x="0" y="28592"/>
                  </a:lnTo>
                  <a:cubicBezTo>
                    <a:pt x="0" y="21009"/>
                    <a:pt x="3012" y="13737"/>
                    <a:pt x="8374" y="8374"/>
                  </a:cubicBezTo>
                  <a:cubicBezTo>
                    <a:pt x="13737" y="3012"/>
                    <a:pt x="21009" y="0"/>
                    <a:pt x="28592" y="0"/>
                  </a:cubicBezTo>
                  <a:close/>
                </a:path>
              </a:pathLst>
            </a:custGeom>
            <a:solidFill>
              <a:srgbClr val="2B3467"/>
            </a:solidFill>
          </p:spPr>
        </p:sp>
        <p:sp>
          <p:nvSpPr>
            <p:cNvPr id="17" name="TextBox 5">
              <a:extLst>
                <a:ext uri="{FF2B5EF4-FFF2-40B4-BE49-F238E27FC236}">
                  <a16:creationId xmlns:a16="http://schemas.microsoft.com/office/drawing/2014/main" id="{05B78423-1950-DDF4-BA48-FA3F3A98FB29}"/>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8" name="TextBox 11">
            <a:extLst>
              <a:ext uri="{FF2B5EF4-FFF2-40B4-BE49-F238E27FC236}">
                <a16:creationId xmlns:a16="http://schemas.microsoft.com/office/drawing/2014/main" id="{1BB342DB-BD78-151F-DD99-BB743E6595D8}"/>
              </a:ext>
            </a:extLst>
          </p:cNvPr>
          <p:cNvSpPr txBox="1"/>
          <p:nvPr/>
        </p:nvSpPr>
        <p:spPr>
          <a:xfrm>
            <a:off x="719811" y="340140"/>
            <a:ext cx="6282190" cy="568169"/>
          </a:xfrm>
          <a:prstGeom prst="rect">
            <a:avLst/>
          </a:prstGeom>
        </p:spPr>
        <p:txBody>
          <a:bodyPr wrap="square" lIns="0" tIns="0" rIns="0" bIns="0" rtlCol="0" anchor="t">
            <a:spAutoFit/>
          </a:bodyPr>
          <a:lstStyle/>
          <a:p>
            <a:pPr algn="ctr">
              <a:lnSpc>
                <a:spcPts val="4574"/>
              </a:lnSpc>
            </a:pPr>
            <a:r>
              <a:rPr lang="en-US" sz="3267" spc="205" dirty="0" err="1">
                <a:solidFill>
                  <a:srgbClr val="FFFFFF"/>
                </a:solidFill>
                <a:latin typeface="Bugaki"/>
              </a:rPr>
              <a:t>Asas</a:t>
            </a:r>
            <a:r>
              <a:rPr lang="en-US" sz="3267" spc="205" dirty="0">
                <a:solidFill>
                  <a:srgbClr val="FFFFFF"/>
                </a:solidFill>
                <a:latin typeface="Bugaki"/>
              </a:rPr>
              <a:t> </a:t>
            </a:r>
            <a:r>
              <a:rPr lang="en-US" sz="3267" spc="205" dirty="0" err="1">
                <a:solidFill>
                  <a:srgbClr val="FFFFFF"/>
                </a:solidFill>
                <a:latin typeface="Bugaki"/>
              </a:rPr>
              <a:t>Pengelolaan</a:t>
            </a:r>
            <a:r>
              <a:rPr lang="en-US" sz="3267" spc="205" dirty="0">
                <a:solidFill>
                  <a:srgbClr val="FFFFFF"/>
                </a:solidFill>
                <a:latin typeface="Bugaki"/>
              </a:rPr>
              <a:t> Surat</a:t>
            </a:r>
          </a:p>
        </p:txBody>
      </p:sp>
      <p:pic>
        <p:nvPicPr>
          <p:cNvPr id="4" name="Picture 6">
            <a:hlinkClick r:id="rId6" action="ppaction://hlinksldjump">
              <a:snd r:embed="rId7" name="click.wav"/>
            </a:hlinkClick>
            <a:extLst>
              <a:ext uri="{FF2B5EF4-FFF2-40B4-BE49-F238E27FC236}">
                <a16:creationId xmlns:a16="http://schemas.microsoft.com/office/drawing/2014/main" id="{68586190-04B7-BBC1-E1C9-AEF1CF9BD210}"/>
              </a:ext>
            </a:extLst>
          </p:cNvPr>
          <p:cNvPicPr>
            <a:picLocks noChangeAspect="1"/>
          </p:cNvPicPr>
          <p:nvPr/>
        </p:nvPicPr>
        <p:blipFill>
          <a:blip r:embed="rId8"/>
          <a:srcRect l="1495" t="1911" r="71866" b="72140"/>
          <a:stretch>
            <a:fillRect/>
          </a:stretch>
        </p:blipFill>
        <p:spPr>
          <a:xfrm>
            <a:off x="7467600" y="158328"/>
            <a:ext cx="854685" cy="832552"/>
          </a:xfrm>
          <a:prstGeom prst="rect">
            <a:avLst/>
          </a:prstGeom>
        </p:spPr>
      </p:pic>
      <p:pic>
        <p:nvPicPr>
          <p:cNvPr id="5" name="Picture 7">
            <a:hlinkClick r:id="" action="ppaction://hlinkshowjump?jump=previousslide">
              <a:snd r:embed="rId7" name="click.wav"/>
            </a:hlinkClick>
            <a:extLst>
              <a:ext uri="{FF2B5EF4-FFF2-40B4-BE49-F238E27FC236}">
                <a16:creationId xmlns:a16="http://schemas.microsoft.com/office/drawing/2014/main" id="{2380CBA0-85C1-A6C0-1913-D90745FE41E9}"/>
              </a:ext>
            </a:extLst>
          </p:cNvPr>
          <p:cNvPicPr>
            <a:picLocks noChangeAspect="1"/>
          </p:cNvPicPr>
          <p:nvPr/>
        </p:nvPicPr>
        <p:blipFill>
          <a:blip r:embed="rId8"/>
          <a:srcRect l="72322" t="3827" r="3119" b="71956"/>
          <a:stretch>
            <a:fillRect/>
          </a:stretch>
        </p:blipFill>
        <p:spPr>
          <a:xfrm>
            <a:off x="8253610" y="226172"/>
            <a:ext cx="775550" cy="76470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3"/>
                                        </p:tgtEl>
                                      </p:cBhvr>
                                    </p:animEffect>
                                    <p:animScale>
                                      <p:cBhvr>
                                        <p:cTn id="7" dur="10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grpSp>
        <p:nvGrpSpPr>
          <p:cNvPr id="2" name="Group 2"/>
          <p:cNvGrpSpPr/>
          <p:nvPr/>
        </p:nvGrpSpPr>
        <p:grpSpPr>
          <a:xfrm>
            <a:off x="514368" y="504051"/>
            <a:ext cx="5167349" cy="525912"/>
            <a:chOff x="0" y="0"/>
            <a:chExt cx="3011809" cy="306530"/>
          </a:xfrm>
        </p:grpSpPr>
        <p:sp>
          <p:nvSpPr>
            <p:cNvPr id="3" name="Freeform 3"/>
            <p:cNvSpPr/>
            <p:nvPr/>
          </p:nvSpPr>
          <p:spPr>
            <a:xfrm>
              <a:off x="0" y="0"/>
              <a:ext cx="3011809" cy="306530"/>
            </a:xfrm>
            <a:custGeom>
              <a:avLst/>
              <a:gdLst/>
              <a:ahLst/>
              <a:cxnLst/>
              <a:rect l="l" t="t" r="r" b="b"/>
              <a:pathLst>
                <a:path w="3011809" h="306530">
                  <a:moveTo>
                    <a:pt x="37456" y="0"/>
                  </a:moveTo>
                  <a:lnTo>
                    <a:pt x="2974353" y="0"/>
                  </a:lnTo>
                  <a:cubicBezTo>
                    <a:pt x="2995039" y="0"/>
                    <a:pt x="3011809" y="16770"/>
                    <a:pt x="3011809" y="37456"/>
                  </a:cubicBezTo>
                  <a:lnTo>
                    <a:pt x="3011809" y="269074"/>
                  </a:lnTo>
                  <a:cubicBezTo>
                    <a:pt x="3011809" y="279008"/>
                    <a:pt x="3007862" y="288535"/>
                    <a:pt x="3000838" y="295559"/>
                  </a:cubicBezTo>
                  <a:cubicBezTo>
                    <a:pt x="2993814" y="302583"/>
                    <a:pt x="2984287" y="306530"/>
                    <a:pt x="2974353" y="306530"/>
                  </a:cubicBezTo>
                  <a:lnTo>
                    <a:pt x="37456" y="306530"/>
                  </a:lnTo>
                  <a:cubicBezTo>
                    <a:pt x="27522" y="306530"/>
                    <a:pt x="17995" y="302583"/>
                    <a:pt x="10971" y="295559"/>
                  </a:cubicBezTo>
                  <a:cubicBezTo>
                    <a:pt x="3946" y="288535"/>
                    <a:pt x="0" y="279008"/>
                    <a:pt x="0" y="269074"/>
                  </a:cubicBezTo>
                  <a:lnTo>
                    <a:pt x="0" y="37456"/>
                  </a:lnTo>
                  <a:cubicBezTo>
                    <a:pt x="0" y="27522"/>
                    <a:pt x="3946" y="17995"/>
                    <a:pt x="10971" y="10971"/>
                  </a:cubicBezTo>
                  <a:cubicBezTo>
                    <a:pt x="17995" y="3946"/>
                    <a:pt x="27522" y="0"/>
                    <a:pt x="37456" y="0"/>
                  </a:cubicBezTo>
                  <a:close/>
                </a:path>
              </a:pathLst>
            </a:custGeom>
            <a:solidFill>
              <a:srgbClr val="2B3467"/>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5" name="Picture 5"/>
          <p:cNvPicPr>
            <a:picLocks noChangeAspect="1"/>
          </p:cNvPicPr>
          <p:nvPr/>
        </p:nvPicPr>
        <p:blipFill>
          <a:blip r:embed="rId4">
            <a:alphaModFix amt="19999"/>
          </a:blip>
          <a:srcRect/>
          <a:stretch>
            <a:fillRect/>
          </a:stretch>
        </p:blipFill>
        <p:spPr>
          <a:xfrm>
            <a:off x="2014145" y="13985"/>
            <a:ext cx="5129695" cy="5129695"/>
          </a:xfrm>
          <a:prstGeom prst="rect">
            <a:avLst/>
          </a:prstGeom>
        </p:spPr>
      </p:pic>
      <p:grpSp>
        <p:nvGrpSpPr>
          <p:cNvPr id="6" name="Group 6"/>
          <p:cNvGrpSpPr/>
          <p:nvPr/>
        </p:nvGrpSpPr>
        <p:grpSpPr>
          <a:xfrm rot="-5400000">
            <a:off x="-949394" y="2599007"/>
            <a:ext cx="3620479" cy="692954"/>
            <a:chOff x="0" y="0"/>
            <a:chExt cx="1579957" cy="302401"/>
          </a:xfrm>
        </p:grpSpPr>
        <p:sp>
          <p:nvSpPr>
            <p:cNvPr id="7" name="Freeform 7"/>
            <p:cNvSpPr/>
            <p:nvPr/>
          </p:nvSpPr>
          <p:spPr>
            <a:xfrm>
              <a:off x="0" y="0"/>
              <a:ext cx="1579957" cy="302401"/>
            </a:xfrm>
            <a:custGeom>
              <a:avLst/>
              <a:gdLst/>
              <a:ahLst/>
              <a:cxnLst/>
              <a:rect l="l" t="t" r="r" b="b"/>
              <a:pathLst>
                <a:path w="1579957" h="302401">
                  <a:moveTo>
                    <a:pt x="53459" y="0"/>
                  </a:moveTo>
                  <a:lnTo>
                    <a:pt x="1526498" y="0"/>
                  </a:lnTo>
                  <a:cubicBezTo>
                    <a:pt x="1556023" y="0"/>
                    <a:pt x="1579957" y="23935"/>
                    <a:pt x="1579957" y="53459"/>
                  </a:cubicBezTo>
                  <a:lnTo>
                    <a:pt x="1579957" y="248942"/>
                  </a:lnTo>
                  <a:cubicBezTo>
                    <a:pt x="1579957" y="278467"/>
                    <a:pt x="1556023" y="302401"/>
                    <a:pt x="1526498" y="302401"/>
                  </a:cubicBezTo>
                  <a:lnTo>
                    <a:pt x="53459" y="302401"/>
                  </a:lnTo>
                  <a:cubicBezTo>
                    <a:pt x="23935" y="302401"/>
                    <a:pt x="0" y="278467"/>
                    <a:pt x="0" y="248942"/>
                  </a:cubicBezTo>
                  <a:lnTo>
                    <a:pt x="0" y="53459"/>
                  </a:lnTo>
                  <a:cubicBezTo>
                    <a:pt x="0" y="23935"/>
                    <a:pt x="23935" y="0"/>
                    <a:pt x="53459" y="0"/>
                  </a:cubicBezTo>
                  <a:close/>
                </a:path>
              </a:pathLst>
            </a:custGeom>
            <a:solidFill>
              <a:srgbClr val="FDBD45"/>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grpSp>
        <p:nvGrpSpPr>
          <p:cNvPr id="9" name="Group 9"/>
          <p:cNvGrpSpPr/>
          <p:nvPr/>
        </p:nvGrpSpPr>
        <p:grpSpPr>
          <a:xfrm>
            <a:off x="2229922" y="1240810"/>
            <a:ext cx="3147553" cy="2564615"/>
            <a:chOff x="0" y="0"/>
            <a:chExt cx="4196737" cy="3419486"/>
          </a:xfrm>
        </p:grpSpPr>
        <p:sp>
          <p:nvSpPr>
            <p:cNvPr id="10" name="AutoShape 10"/>
            <p:cNvSpPr/>
            <p:nvPr/>
          </p:nvSpPr>
          <p:spPr>
            <a:xfrm rot="5400000">
              <a:off x="-1502637" y="1805293"/>
              <a:ext cx="3171957" cy="0"/>
            </a:xfrm>
            <a:prstGeom prst="line">
              <a:avLst/>
            </a:prstGeom>
            <a:ln w="56430" cap="flat">
              <a:solidFill>
                <a:srgbClr val="000000"/>
              </a:solidFill>
              <a:prstDash val="solid"/>
              <a:headEnd type="none" w="sm" len="sm"/>
              <a:tailEnd type="none" w="sm" len="sm"/>
            </a:ln>
          </p:spPr>
        </p:sp>
        <p:grpSp>
          <p:nvGrpSpPr>
            <p:cNvPr id="11" name="Group 11"/>
            <p:cNvGrpSpPr/>
            <p:nvPr/>
          </p:nvGrpSpPr>
          <p:grpSpPr>
            <a:xfrm>
              <a:off x="0" y="164187"/>
              <a:ext cx="166683" cy="16668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1399"/>
                  </a:lnSpc>
                </a:pPr>
                <a:endParaRPr/>
              </a:p>
            </p:txBody>
          </p:sp>
        </p:grpSp>
        <p:sp>
          <p:nvSpPr>
            <p:cNvPr id="14" name="TextBox 14"/>
            <p:cNvSpPr txBox="1"/>
            <p:nvPr/>
          </p:nvSpPr>
          <p:spPr>
            <a:xfrm>
              <a:off x="213162" y="-95250"/>
              <a:ext cx="3983575" cy="583402"/>
            </a:xfrm>
            <a:prstGeom prst="rect">
              <a:avLst/>
            </a:prstGeom>
          </p:spPr>
          <p:txBody>
            <a:bodyPr lIns="0" tIns="0" rIns="0" bIns="0" rtlCol="0" anchor="t">
              <a:spAutoFit/>
            </a:bodyPr>
            <a:lstStyle/>
            <a:p>
              <a:pPr>
                <a:lnSpc>
                  <a:spcPts val="3445"/>
                </a:lnSpc>
              </a:pPr>
              <a:r>
                <a:rPr lang="en-US" sz="2461" spc="155">
                  <a:solidFill>
                    <a:srgbClr val="2B3467"/>
                  </a:solidFill>
                  <a:latin typeface="Bugaki"/>
                </a:rPr>
                <a:t>Surat Masuk</a:t>
              </a:r>
            </a:p>
          </p:txBody>
        </p:sp>
        <p:grpSp>
          <p:nvGrpSpPr>
            <p:cNvPr id="15" name="Group 15"/>
            <p:cNvGrpSpPr/>
            <p:nvPr/>
          </p:nvGrpSpPr>
          <p:grpSpPr>
            <a:xfrm>
              <a:off x="0" y="661003"/>
              <a:ext cx="166683" cy="166683"/>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1399"/>
                  </a:lnSpc>
                </a:pPr>
                <a:endParaRPr/>
              </a:p>
            </p:txBody>
          </p:sp>
        </p:grpSp>
        <p:sp>
          <p:nvSpPr>
            <p:cNvPr id="18" name="TextBox 18"/>
            <p:cNvSpPr txBox="1"/>
            <p:nvPr/>
          </p:nvSpPr>
          <p:spPr>
            <a:xfrm>
              <a:off x="213162" y="583159"/>
              <a:ext cx="2100907" cy="293795"/>
            </a:xfrm>
            <a:prstGeom prst="rect">
              <a:avLst/>
            </a:prstGeom>
          </p:spPr>
          <p:txBody>
            <a:bodyPr lIns="0" tIns="0" rIns="0" bIns="0" rtlCol="0" anchor="t">
              <a:spAutoFit/>
            </a:bodyPr>
            <a:lstStyle/>
            <a:p>
              <a:pPr algn="ctr">
                <a:lnSpc>
                  <a:spcPts val="1866"/>
                </a:lnSpc>
                <a:spcBef>
                  <a:spcPct val="0"/>
                </a:spcBef>
              </a:pPr>
              <a:r>
                <a:rPr lang="en-US" sz="1332" dirty="0" err="1">
                  <a:solidFill>
                    <a:srgbClr val="000000"/>
                  </a:solidFill>
                  <a:latin typeface="Open Sans Extra Bold"/>
                </a:rPr>
                <a:t>Penerimaan</a:t>
              </a:r>
              <a:r>
                <a:rPr lang="en-US" sz="1332" dirty="0">
                  <a:solidFill>
                    <a:srgbClr val="000000"/>
                  </a:solidFill>
                  <a:latin typeface="Open Sans Extra Bold"/>
                </a:rPr>
                <a:t> Surat</a:t>
              </a:r>
            </a:p>
          </p:txBody>
        </p:sp>
        <p:grpSp>
          <p:nvGrpSpPr>
            <p:cNvPr id="19" name="Group 19"/>
            <p:cNvGrpSpPr/>
            <p:nvPr/>
          </p:nvGrpSpPr>
          <p:grpSpPr>
            <a:xfrm>
              <a:off x="0" y="1152157"/>
              <a:ext cx="166683" cy="166683"/>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1399"/>
                  </a:lnSpc>
                </a:pPr>
                <a:endParaRPr/>
              </a:p>
            </p:txBody>
          </p:sp>
        </p:grpSp>
        <p:sp>
          <p:nvSpPr>
            <p:cNvPr id="22" name="TextBox 22"/>
            <p:cNvSpPr txBox="1"/>
            <p:nvPr/>
          </p:nvSpPr>
          <p:spPr>
            <a:xfrm>
              <a:off x="213162" y="1074314"/>
              <a:ext cx="2086359" cy="293795"/>
            </a:xfrm>
            <a:prstGeom prst="rect">
              <a:avLst/>
            </a:prstGeom>
          </p:spPr>
          <p:txBody>
            <a:bodyPr lIns="0" tIns="0" rIns="0" bIns="0" rtlCol="0" anchor="t">
              <a:spAutoFit/>
            </a:bodyPr>
            <a:lstStyle/>
            <a:p>
              <a:pPr algn="ctr">
                <a:lnSpc>
                  <a:spcPts val="1866"/>
                </a:lnSpc>
                <a:spcBef>
                  <a:spcPct val="0"/>
                </a:spcBef>
              </a:pPr>
              <a:r>
                <a:rPr lang="en-US" sz="1332">
                  <a:solidFill>
                    <a:srgbClr val="000000"/>
                  </a:solidFill>
                  <a:latin typeface="Open Sans Extra Bold"/>
                </a:rPr>
                <a:t>Penyortiran Surat</a:t>
              </a:r>
            </a:p>
          </p:txBody>
        </p:sp>
        <p:grpSp>
          <p:nvGrpSpPr>
            <p:cNvPr id="23" name="Group 23"/>
            <p:cNvGrpSpPr/>
            <p:nvPr/>
          </p:nvGrpSpPr>
          <p:grpSpPr>
            <a:xfrm>
              <a:off x="0" y="1643311"/>
              <a:ext cx="166683" cy="166683"/>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1399"/>
                  </a:lnSpc>
                </a:pPr>
                <a:endParaRPr/>
              </a:p>
            </p:txBody>
          </p:sp>
        </p:grpSp>
        <p:sp>
          <p:nvSpPr>
            <p:cNvPr id="26" name="TextBox 26"/>
            <p:cNvSpPr txBox="1"/>
            <p:nvPr/>
          </p:nvSpPr>
          <p:spPr>
            <a:xfrm>
              <a:off x="213162" y="1565468"/>
              <a:ext cx="2026402" cy="293795"/>
            </a:xfrm>
            <a:prstGeom prst="rect">
              <a:avLst/>
            </a:prstGeom>
          </p:spPr>
          <p:txBody>
            <a:bodyPr lIns="0" tIns="0" rIns="0" bIns="0" rtlCol="0" anchor="t">
              <a:spAutoFit/>
            </a:bodyPr>
            <a:lstStyle/>
            <a:p>
              <a:pPr algn="ctr">
                <a:lnSpc>
                  <a:spcPts val="1866"/>
                </a:lnSpc>
                <a:spcBef>
                  <a:spcPct val="0"/>
                </a:spcBef>
              </a:pPr>
              <a:r>
                <a:rPr lang="en-US" sz="1332">
                  <a:solidFill>
                    <a:srgbClr val="000000"/>
                  </a:solidFill>
                  <a:latin typeface="Open Sans Extra Bold"/>
                </a:rPr>
                <a:t>Pencatatan Surat</a:t>
              </a:r>
            </a:p>
          </p:txBody>
        </p:sp>
        <p:grpSp>
          <p:nvGrpSpPr>
            <p:cNvPr id="27" name="Group 27"/>
            <p:cNvGrpSpPr/>
            <p:nvPr/>
          </p:nvGrpSpPr>
          <p:grpSpPr>
            <a:xfrm>
              <a:off x="0" y="2134465"/>
              <a:ext cx="166683" cy="166683"/>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1399"/>
                  </a:lnSpc>
                </a:pPr>
                <a:endParaRPr/>
              </a:p>
            </p:txBody>
          </p:sp>
        </p:grpSp>
        <p:sp>
          <p:nvSpPr>
            <p:cNvPr id="30" name="TextBox 30"/>
            <p:cNvSpPr txBox="1"/>
            <p:nvPr/>
          </p:nvSpPr>
          <p:spPr>
            <a:xfrm>
              <a:off x="180870" y="2056407"/>
              <a:ext cx="2090988" cy="293795"/>
            </a:xfrm>
            <a:prstGeom prst="rect">
              <a:avLst/>
            </a:prstGeom>
          </p:spPr>
          <p:txBody>
            <a:bodyPr lIns="0" tIns="0" rIns="0" bIns="0" rtlCol="0" anchor="t">
              <a:spAutoFit/>
            </a:bodyPr>
            <a:lstStyle/>
            <a:p>
              <a:pPr algn="ctr">
                <a:lnSpc>
                  <a:spcPts val="1866"/>
                </a:lnSpc>
                <a:spcBef>
                  <a:spcPct val="0"/>
                </a:spcBef>
              </a:pPr>
              <a:r>
                <a:rPr lang="en-US" sz="1332">
                  <a:solidFill>
                    <a:srgbClr val="000000"/>
                  </a:solidFill>
                  <a:latin typeface="Open Sans Extra Bold"/>
                </a:rPr>
                <a:t>Pengarahan Surat</a:t>
              </a:r>
            </a:p>
          </p:txBody>
        </p:sp>
        <p:grpSp>
          <p:nvGrpSpPr>
            <p:cNvPr id="31" name="Group 31"/>
            <p:cNvGrpSpPr/>
            <p:nvPr/>
          </p:nvGrpSpPr>
          <p:grpSpPr>
            <a:xfrm>
              <a:off x="0" y="2625619"/>
              <a:ext cx="166683" cy="166683"/>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33" name="TextBox 33"/>
              <p:cNvSpPr txBox="1"/>
              <p:nvPr/>
            </p:nvSpPr>
            <p:spPr>
              <a:xfrm>
                <a:off x="76200" y="57150"/>
                <a:ext cx="660400" cy="679450"/>
              </a:xfrm>
              <a:prstGeom prst="rect">
                <a:avLst/>
              </a:prstGeom>
            </p:spPr>
            <p:txBody>
              <a:bodyPr lIns="50800" tIns="50800" rIns="50800" bIns="50800" rtlCol="0" anchor="ctr"/>
              <a:lstStyle/>
              <a:p>
                <a:pPr algn="ctr">
                  <a:lnSpc>
                    <a:spcPts val="1399"/>
                  </a:lnSpc>
                </a:pPr>
                <a:endParaRPr/>
              </a:p>
            </p:txBody>
          </p:sp>
        </p:grpSp>
        <p:sp>
          <p:nvSpPr>
            <p:cNvPr id="34" name="TextBox 34"/>
            <p:cNvSpPr txBox="1"/>
            <p:nvPr/>
          </p:nvSpPr>
          <p:spPr>
            <a:xfrm>
              <a:off x="180870" y="2547776"/>
              <a:ext cx="2279014" cy="293795"/>
            </a:xfrm>
            <a:prstGeom prst="rect">
              <a:avLst/>
            </a:prstGeom>
          </p:spPr>
          <p:txBody>
            <a:bodyPr lIns="0" tIns="0" rIns="0" bIns="0" rtlCol="0" anchor="t">
              <a:spAutoFit/>
            </a:bodyPr>
            <a:lstStyle/>
            <a:p>
              <a:pPr algn="ctr">
                <a:lnSpc>
                  <a:spcPts val="1866"/>
                </a:lnSpc>
                <a:spcBef>
                  <a:spcPct val="0"/>
                </a:spcBef>
              </a:pPr>
              <a:r>
                <a:rPr lang="en-US" sz="1332">
                  <a:solidFill>
                    <a:srgbClr val="000000"/>
                  </a:solidFill>
                  <a:latin typeface="Open Sans Extra Bold"/>
                </a:rPr>
                <a:t>Penyampaian Surat</a:t>
              </a:r>
            </a:p>
          </p:txBody>
        </p:sp>
        <p:grpSp>
          <p:nvGrpSpPr>
            <p:cNvPr id="35" name="Group 35"/>
            <p:cNvGrpSpPr/>
            <p:nvPr/>
          </p:nvGrpSpPr>
          <p:grpSpPr>
            <a:xfrm>
              <a:off x="0" y="3116773"/>
              <a:ext cx="166683" cy="166683"/>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37" name="TextBox 37"/>
              <p:cNvSpPr txBox="1"/>
              <p:nvPr/>
            </p:nvSpPr>
            <p:spPr>
              <a:xfrm>
                <a:off x="76200" y="57150"/>
                <a:ext cx="660400" cy="679450"/>
              </a:xfrm>
              <a:prstGeom prst="rect">
                <a:avLst/>
              </a:prstGeom>
            </p:spPr>
            <p:txBody>
              <a:bodyPr lIns="50800" tIns="50800" rIns="50800" bIns="50800" rtlCol="0" anchor="ctr"/>
              <a:lstStyle/>
              <a:p>
                <a:pPr algn="ctr">
                  <a:lnSpc>
                    <a:spcPts val="1399"/>
                  </a:lnSpc>
                </a:pPr>
                <a:endParaRPr/>
              </a:p>
            </p:txBody>
          </p:sp>
        </p:grpSp>
        <p:sp>
          <p:nvSpPr>
            <p:cNvPr id="38" name="TextBox 38"/>
            <p:cNvSpPr txBox="1"/>
            <p:nvPr/>
          </p:nvSpPr>
          <p:spPr>
            <a:xfrm>
              <a:off x="180870" y="3038930"/>
              <a:ext cx="2289594" cy="293795"/>
            </a:xfrm>
            <a:prstGeom prst="rect">
              <a:avLst/>
            </a:prstGeom>
          </p:spPr>
          <p:txBody>
            <a:bodyPr lIns="0" tIns="0" rIns="0" bIns="0" rtlCol="0" anchor="t">
              <a:spAutoFit/>
            </a:bodyPr>
            <a:lstStyle/>
            <a:p>
              <a:pPr algn="ctr">
                <a:lnSpc>
                  <a:spcPts val="1866"/>
                </a:lnSpc>
                <a:spcBef>
                  <a:spcPct val="0"/>
                </a:spcBef>
              </a:pPr>
              <a:r>
                <a:rPr lang="en-US" sz="1332">
                  <a:solidFill>
                    <a:srgbClr val="000000"/>
                  </a:solidFill>
                  <a:latin typeface="Open Sans Extra Bold"/>
                </a:rPr>
                <a:t>Penyimpanan Surat</a:t>
              </a:r>
            </a:p>
          </p:txBody>
        </p:sp>
      </p:grpSp>
      <p:sp>
        <p:nvSpPr>
          <p:cNvPr id="39" name="AutoShape 39"/>
          <p:cNvSpPr/>
          <p:nvPr/>
        </p:nvSpPr>
        <p:spPr>
          <a:xfrm rot="5400000">
            <a:off x="3999611" y="3015525"/>
            <a:ext cx="3820060" cy="0"/>
          </a:xfrm>
          <a:prstGeom prst="line">
            <a:avLst/>
          </a:prstGeom>
          <a:ln w="28575" cap="flat">
            <a:solidFill>
              <a:srgbClr val="000000"/>
            </a:solidFill>
            <a:prstDash val="solid"/>
            <a:headEnd type="none" w="sm" len="sm"/>
            <a:tailEnd type="none" w="sm" len="sm"/>
          </a:ln>
        </p:spPr>
      </p:sp>
      <p:grpSp>
        <p:nvGrpSpPr>
          <p:cNvPr id="40" name="Group 40"/>
          <p:cNvGrpSpPr/>
          <p:nvPr/>
        </p:nvGrpSpPr>
        <p:grpSpPr>
          <a:xfrm>
            <a:off x="5852855" y="1062997"/>
            <a:ext cx="113571" cy="113571"/>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42" name="TextBox 42"/>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43" name="Group 43"/>
          <p:cNvGrpSpPr/>
          <p:nvPr/>
        </p:nvGrpSpPr>
        <p:grpSpPr>
          <a:xfrm>
            <a:off x="5852855" y="1401508"/>
            <a:ext cx="113571" cy="113571"/>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45" name="TextBox 45"/>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46" name="Group 46"/>
          <p:cNvGrpSpPr/>
          <p:nvPr/>
        </p:nvGrpSpPr>
        <p:grpSpPr>
          <a:xfrm>
            <a:off x="5852855" y="1736162"/>
            <a:ext cx="113571" cy="113571"/>
            <a:chOff x="0" y="0"/>
            <a:chExt cx="812800" cy="812800"/>
          </a:xfrm>
        </p:grpSpPr>
        <p:sp>
          <p:nvSpPr>
            <p:cNvPr id="47" name="Freeform 4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48" name="TextBox 48"/>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49" name="Group 49"/>
          <p:cNvGrpSpPr/>
          <p:nvPr/>
        </p:nvGrpSpPr>
        <p:grpSpPr>
          <a:xfrm>
            <a:off x="5852855" y="2070817"/>
            <a:ext cx="113571" cy="113571"/>
            <a:chOff x="0" y="0"/>
            <a:chExt cx="812800" cy="812800"/>
          </a:xfrm>
        </p:grpSpPr>
        <p:sp>
          <p:nvSpPr>
            <p:cNvPr id="50" name="Freeform 5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51" name="TextBox 51"/>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52" name="Group 52"/>
          <p:cNvGrpSpPr/>
          <p:nvPr/>
        </p:nvGrpSpPr>
        <p:grpSpPr>
          <a:xfrm>
            <a:off x="5852855" y="2405471"/>
            <a:ext cx="113571" cy="113571"/>
            <a:chOff x="0" y="0"/>
            <a:chExt cx="812800" cy="812800"/>
          </a:xfrm>
        </p:grpSpPr>
        <p:sp>
          <p:nvSpPr>
            <p:cNvPr id="53" name="Freeform 5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54" name="TextBox 54"/>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55" name="Group 55"/>
          <p:cNvGrpSpPr/>
          <p:nvPr/>
        </p:nvGrpSpPr>
        <p:grpSpPr>
          <a:xfrm>
            <a:off x="5852855" y="2740125"/>
            <a:ext cx="113571" cy="113571"/>
            <a:chOff x="0" y="0"/>
            <a:chExt cx="812800" cy="812800"/>
          </a:xfrm>
        </p:grpSpPr>
        <p:sp>
          <p:nvSpPr>
            <p:cNvPr id="56" name="Freeform 5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57" name="TextBox 57"/>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58" name="Group 58"/>
          <p:cNvGrpSpPr/>
          <p:nvPr/>
        </p:nvGrpSpPr>
        <p:grpSpPr>
          <a:xfrm>
            <a:off x="5852855" y="3074779"/>
            <a:ext cx="113571" cy="113571"/>
            <a:chOff x="0" y="0"/>
            <a:chExt cx="812800" cy="812800"/>
          </a:xfrm>
        </p:grpSpPr>
        <p:sp>
          <p:nvSpPr>
            <p:cNvPr id="59" name="Freeform 5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60" name="TextBox 60"/>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61" name="Group 61"/>
          <p:cNvGrpSpPr/>
          <p:nvPr/>
        </p:nvGrpSpPr>
        <p:grpSpPr>
          <a:xfrm>
            <a:off x="5845893" y="3408146"/>
            <a:ext cx="113571" cy="113571"/>
            <a:chOff x="0" y="0"/>
            <a:chExt cx="812800" cy="812800"/>
          </a:xfrm>
        </p:grpSpPr>
        <p:sp>
          <p:nvSpPr>
            <p:cNvPr id="62" name="Freeform 6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63" name="TextBox 63"/>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64" name="Group 64"/>
          <p:cNvGrpSpPr/>
          <p:nvPr/>
        </p:nvGrpSpPr>
        <p:grpSpPr>
          <a:xfrm>
            <a:off x="5852855" y="3741512"/>
            <a:ext cx="113571" cy="113571"/>
            <a:chOff x="0" y="0"/>
            <a:chExt cx="812800" cy="812800"/>
          </a:xfrm>
        </p:grpSpPr>
        <p:sp>
          <p:nvSpPr>
            <p:cNvPr id="65" name="Freeform 6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66" name="TextBox 66"/>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67" name="Group 67"/>
          <p:cNvGrpSpPr/>
          <p:nvPr/>
        </p:nvGrpSpPr>
        <p:grpSpPr>
          <a:xfrm>
            <a:off x="5852855" y="4074879"/>
            <a:ext cx="113571" cy="113571"/>
            <a:chOff x="0" y="0"/>
            <a:chExt cx="812800" cy="812800"/>
          </a:xfrm>
        </p:grpSpPr>
        <p:sp>
          <p:nvSpPr>
            <p:cNvPr id="68" name="Freeform 6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69" name="TextBox 69"/>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70" name="Group 70"/>
          <p:cNvGrpSpPr/>
          <p:nvPr/>
        </p:nvGrpSpPr>
        <p:grpSpPr>
          <a:xfrm>
            <a:off x="5852855" y="4406547"/>
            <a:ext cx="113571" cy="113571"/>
            <a:chOff x="0" y="0"/>
            <a:chExt cx="812800" cy="812800"/>
          </a:xfrm>
        </p:grpSpPr>
        <p:sp>
          <p:nvSpPr>
            <p:cNvPr id="71" name="Freeform 7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72" name="TextBox 72"/>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grpSp>
        <p:nvGrpSpPr>
          <p:cNvPr id="73" name="Group 73"/>
          <p:cNvGrpSpPr/>
          <p:nvPr/>
        </p:nvGrpSpPr>
        <p:grpSpPr>
          <a:xfrm>
            <a:off x="5852855" y="4739914"/>
            <a:ext cx="113571" cy="113571"/>
            <a:chOff x="0" y="0"/>
            <a:chExt cx="812800" cy="812800"/>
          </a:xfrm>
        </p:grpSpPr>
        <p:sp>
          <p:nvSpPr>
            <p:cNvPr id="74" name="Freeform 7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75" name="TextBox 75"/>
            <p:cNvSpPr txBox="1"/>
            <p:nvPr/>
          </p:nvSpPr>
          <p:spPr>
            <a:xfrm>
              <a:off x="76200" y="47625"/>
              <a:ext cx="660400" cy="688975"/>
            </a:xfrm>
            <a:prstGeom prst="rect">
              <a:avLst/>
            </a:prstGeom>
          </p:spPr>
          <p:txBody>
            <a:bodyPr lIns="56323" tIns="56323" rIns="56323" bIns="56323" rtlCol="0" anchor="ctr"/>
            <a:lstStyle/>
            <a:p>
              <a:pPr algn="ctr">
                <a:lnSpc>
                  <a:spcPts val="1400"/>
                </a:lnSpc>
              </a:pPr>
              <a:endParaRPr/>
            </a:p>
          </p:txBody>
        </p:sp>
      </p:grpSp>
      <p:sp>
        <p:nvSpPr>
          <p:cNvPr id="76" name="TextBox 76"/>
          <p:cNvSpPr txBox="1"/>
          <p:nvPr/>
        </p:nvSpPr>
        <p:spPr>
          <a:xfrm>
            <a:off x="677640" y="461205"/>
            <a:ext cx="4840803" cy="617552"/>
          </a:xfrm>
          <a:prstGeom prst="rect">
            <a:avLst/>
          </a:prstGeom>
        </p:spPr>
        <p:txBody>
          <a:bodyPr lIns="0" tIns="0" rIns="0" bIns="0" rtlCol="0" anchor="t">
            <a:spAutoFit/>
          </a:bodyPr>
          <a:lstStyle/>
          <a:p>
            <a:pPr algn="ctr">
              <a:lnSpc>
                <a:spcPts val="4574"/>
              </a:lnSpc>
            </a:pPr>
            <a:r>
              <a:rPr lang="en-US" sz="3267" spc="205" dirty="0" err="1">
                <a:solidFill>
                  <a:srgbClr val="FFFFFF"/>
                </a:solidFill>
                <a:latin typeface="Bugaki"/>
              </a:rPr>
              <a:t>Menangani</a:t>
            </a:r>
            <a:r>
              <a:rPr lang="en-US" sz="3267" spc="205" dirty="0">
                <a:solidFill>
                  <a:srgbClr val="FFFFFF"/>
                </a:solidFill>
                <a:latin typeface="Bugaki"/>
              </a:rPr>
              <a:t> Surat</a:t>
            </a:r>
          </a:p>
        </p:txBody>
      </p:sp>
      <p:sp>
        <p:nvSpPr>
          <p:cNvPr id="77" name="TextBox 77"/>
          <p:cNvSpPr txBox="1"/>
          <p:nvPr/>
        </p:nvSpPr>
        <p:spPr>
          <a:xfrm rot="-5400000">
            <a:off x="-809968" y="2695832"/>
            <a:ext cx="3246376" cy="499304"/>
          </a:xfrm>
          <a:prstGeom prst="rect">
            <a:avLst/>
          </a:prstGeom>
        </p:spPr>
        <p:txBody>
          <a:bodyPr lIns="0" tIns="0" rIns="0" bIns="0" rtlCol="0" anchor="t">
            <a:spAutoFit/>
          </a:bodyPr>
          <a:lstStyle/>
          <a:p>
            <a:pPr algn="ctr">
              <a:lnSpc>
                <a:spcPts val="3743"/>
              </a:lnSpc>
            </a:pPr>
            <a:r>
              <a:rPr lang="en-US" sz="2674" spc="168">
                <a:solidFill>
                  <a:srgbClr val="FFFFFF"/>
                </a:solidFill>
                <a:latin typeface="Bugaki"/>
              </a:rPr>
              <a:t>Sistem Agenda</a:t>
            </a:r>
          </a:p>
        </p:txBody>
      </p:sp>
      <p:sp>
        <p:nvSpPr>
          <p:cNvPr id="78" name="TextBox 78"/>
          <p:cNvSpPr txBox="1"/>
          <p:nvPr/>
        </p:nvSpPr>
        <p:spPr>
          <a:xfrm>
            <a:off x="5998096" y="855876"/>
            <a:ext cx="2714259" cy="428595"/>
          </a:xfrm>
          <a:prstGeom prst="rect">
            <a:avLst/>
          </a:prstGeom>
        </p:spPr>
        <p:txBody>
          <a:bodyPr lIns="0" tIns="0" rIns="0" bIns="0" rtlCol="0" anchor="t">
            <a:spAutoFit/>
          </a:bodyPr>
          <a:lstStyle/>
          <a:p>
            <a:pPr>
              <a:lnSpc>
                <a:spcPts val="3130"/>
              </a:lnSpc>
            </a:pPr>
            <a:r>
              <a:rPr lang="en-US" sz="2235" spc="140">
                <a:solidFill>
                  <a:srgbClr val="2B3467"/>
                </a:solidFill>
                <a:latin typeface="Bugaki"/>
              </a:rPr>
              <a:t>Surat Keluar</a:t>
            </a:r>
          </a:p>
        </p:txBody>
      </p:sp>
      <p:sp>
        <p:nvSpPr>
          <p:cNvPr id="79" name="TextBox 79"/>
          <p:cNvSpPr txBox="1"/>
          <p:nvPr/>
        </p:nvSpPr>
        <p:spPr>
          <a:xfrm>
            <a:off x="5998096" y="1348889"/>
            <a:ext cx="1804747" cy="199761"/>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Pembuatan Konsep</a:t>
            </a:r>
          </a:p>
        </p:txBody>
      </p:sp>
      <p:sp>
        <p:nvSpPr>
          <p:cNvPr id="80" name="TextBox 80"/>
          <p:cNvSpPr txBox="1"/>
          <p:nvPr/>
        </p:nvSpPr>
        <p:spPr>
          <a:xfrm>
            <a:off x="5998096" y="1683543"/>
            <a:ext cx="1724847"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Persetujuan Konsep</a:t>
            </a:r>
          </a:p>
        </p:txBody>
      </p:sp>
      <p:sp>
        <p:nvSpPr>
          <p:cNvPr id="81" name="TextBox 81"/>
          <p:cNvSpPr txBox="1"/>
          <p:nvPr/>
        </p:nvSpPr>
        <p:spPr>
          <a:xfrm>
            <a:off x="5998096" y="2018197"/>
            <a:ext cx="1380715"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Pencatatan Surat</a:t>
            </a:r>
          </a:p>
        </p:txBody>
      </p:sp>
      <p:sp>
        <p:nvSpPr>
          <p:cNvPr id="82" name="TextBox 82"/>
          <p:cNvSpPr txBox="1"/>
          <p:nvPr/>
        </p:nvSpPr>
        <p:spPr>
          <a:xfrm>
            <a:off x="5976093" y="2352704"/>
            <a:ext cx="2019356"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Pengetikan Konsep Surat</a:t>
            </a:r>
          </a:p>
        </p:txBody>
      </p:sp>
      <p:sp>
        <p:nvSpPr>
          <p:cNvPr id="83" name="TextBox 83"/>
          <p:cNvSpPr txBox="1"/>
          <p:nvPr/>
        </p:nvSpPr>
        <p:spPr>
          <a:xfrm>
            <a:off x="5976093" y="2687505"/>
            <a:ext cx="2019356"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Pemeriksaan Pengetikan</a:t>
            </a:r>
          </a:p>
        </p:txBody>
      </p:sp>
      <p:sp>
        <p:nvSpPr>
          <p:cNvPr id="84" name="TextBox 84"/>
          <p:cNvSpPr txBox="1"/>
          <p:nvPr/>
        </p:nvSpPr>
        <p:spPr>
          <a:xfrm>
            <a:off x="5976093" y="3022159"/>
            <a:ext cx="2156517"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Penandatanganan Surat</a:t>
            </a:r>
          </a:p>
        </p:txBody>
      </p:sp>
      <p:sp>
        <p:nvSpPr>
          <p:cNvPr id="85" name="TextBox 85"/>
          <p:cNvSpPr txBox="1"/>
          <p:nvPr/>
        </p:nvSpPr>
        <p:spPr>
          <a:xfrm>
            <a:off x="5969131" y="3355526"/>
            <a:ext cx="2156517"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Pemberian Cap Dinas</a:t>
            </a:r>
          </a:p>
        </p:txBody>
      </p:sp>
      <p:sp>
        <p:nvSpPr>
          <p:cNvPr id="86" name="TextBox 86"/>
          <p:cNvSpPr txBox="1"/>
          <p:nvPr/>
        </p:nvSpPr>
        <p:spPr>
          <a:xfrm>
            <a:off x="5976093" y="3688893"/>
            <a:ext cx="2156517"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Melipat Surat</a:t>
            </a:r>
          </a:p>
        </p:txBody>
      </p:sp>
      <p:sp>
        <p:nvSpPr>
          <p:cNvPr id="87" name="TextBox 87"/>
          <p:cNvSpPr txBox="1"/>
          <p:nvPr/>
        </p:nvSpPr>
        <p:spPr>
          <a:xfrm>
            <a:off x="5976093" y="4022259"/>
            <a:ext cx="2156517"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Penyampulan Surat</a:t>
            </a:r>
          </a:p>
        </p:txBody>
      </p:sp>
      <p:sp>
        <p:nvSpPr>
          <p:cNvPr id="88" name="TextBox 88"/>
          <p:cNvSpPr txBox="1"/>
          <p:nvPr/>
        </p:nvSpPr>
        <p:spPr>
          <a:xfrm>
            <a:off x="5969131" y="4355626"/>
            <a:ext cx="2156517"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Pengiriman Surat</a:t>
            </a:r>
          </a:p>
        </p:txBody>
      </p:sp>
      <p:sp>
        <p:nvSpPr>
          <p:cNvPr id="89" name="TextBox 89"/>
          <p:cNvSpPr txBox="1"/>
          <p:nvPr/>
        </p:nvSpPr>
        <p:spPr>
          <a:xfrm>
            <a:off x="5969131" y="4688993"/>
            <a:ext cx="2156517" cy="196363"/>
          </a:xfrm>
          <a:prstGeom prst="rect">
            <a:avLst/>
          </a:prstGeom>
        </p:spPr>
        <p:txBody>
          <a:bodyPr lIns="0" tIns="0" rIns="0" bIns="0" rtlCol="0" anchor="t">
            <a:spAutoFit/>
          </a:bodyPr>
          <a:lstStyle/>
          <a:p>
            <a:pPr>
              <a:lnSpc>
                <a:spcPts val="1695"/>
              </a:lnSpc>
              <a:spcBef>
                <a:spcPct val="0"/>
              </a:spcBef>
            </a:pPr>
            <a:r>
              <a:rPr lang="en-US" sz="1210">
                <a:solidFill>
                  <a:srgbClr val="000000"/>
                </a:solidFill>
                <a:latin typeface="Open Sans Extra Bold"/>
              </a:rPr>
              <a:t>Penyimpanan Surat</a:t>
            </a:r>
          </a:p>
        </p:txBody>
      </p:sp>
      <p:sp>
        <p:nvSpPr>
          <p:cNvPr id="90" name="TextBox 90"/>
          <p:cNvSpPr txBox="1"/>
          <p:nvPr/>
        </p:nvSpPr>
        <p:spPr>
          <a:xfrm>
            <a:off x="514368" y="147869"/>
            <a:ext cx="1586760" cy="356182"/>
          </a:xfrm>
          <a:prstGeom prst="rect">
            <a:avLst/>
          </a:prstGeom>
        </p:spPr>
        <p:txBody>
          <a:bodyPr lIns="0" tIns="0" rIns="0" bIns="0" rtlCol="0" anchor="t">
            <a:spAutoFit/>
          </a:bodyPr>
          <a:lstStyle/>
          <a:p>
            <a:pPr algn="ctr">
              <a:lnSpc>
                <a:spcPts val="2621"/>
              </a:lnSpc>
            </a:pPr>
            <a:r>
              <a:rPr lang="en-US" sz="1872" spc="117">
                <a:solidFill>
                  <a:srgbClr val="2B3467"/>
                </a:solidFill>
                <a:latin typeface="Bugaki"/>
              </a:rPr>
              <a:t>Prosedur</a:t>
            </a:r>
          </a:p>
        </p:txBody>
      </p:sp>
      <p:pic>
        <p:nvPicPr>
          <p:cNvPr id="92" name="Picture 10">
            <a:hlinkClick r:id="" action="ppaction://hlinkshowjump?jump=nextslide">
              <a:snd r:embed="rId5" name="click.wav"/>
            </a:hlinkClick>
            <a:extLst>
              <a:ext uri="{FF2B5EF4-FFF2-40B4-BE49-F238E27FC236}">
                <a16:creationId xmlns:a16="http://schemas.microsoft.com/office/drawing/2014/main" id="{58A230DE-A333-3297-8B76-908B1372D0EF}"/>
              </a:ext>
            </a:extLst>
          </p:cNvPr>
          <p:cNvPicPr>
            <a:picLocks noChangeAspect="1"/>
          </p:cNvPicPr>
          <p:nvPr/>
        </p:nvPicPr>
        <p:blipFill>
          <a:blip r:embed="rId6"/>
          <a:srcRect l="1495" t="1911" r="71866" b="72140"/>
          <a:stretch>
            <a:fillRect/>
          </a:stretch>
        </p:blipFill>
        <p:spPr>
          <a:xfrm>
            <a:off x="8189950" y="144931"/>
            <a:ext cx="896058" cy="87285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9335" r="1219" b="9338"/>
          <a:stretch>
            <a:fillRect/>
          </a:stretch>
        </p:blipFill>
        <p:spPr>
          <a:xfrm>
            <a:off x="0" y="0"/>
            <a:ext cx="9144000" cy="5143500"/>
          </a:xfrm>
          <a:prstGeom prst="rect">
            <a:avLst/>
          </a:prstGeom>
        </p:spPr>
      </p:pic>
      <p:grpSp>
        <p:nvGrpSpPr>
          <p:cNvPr id="3" name="Group 3"/>
          <p:cNvGrpSpPr/>
          <p:nvPr/>
        </p:nvGrpSpPr>
        <p:grpSpPr>
          <a:xfrm rot="-5400000">
            <a:off x="-949394" y="2403350"/>
            <a:ext cx="3620479" cy="692954"/>
            <a:chOff x="0" y="0"/>
            <a:chExt cx="1579957" cy="302401"/>
          </a:xfrm>
        </p:grpSpPr>
        <p:sp>
          <p:nvSpPr>
            <p:cNvPr id="4" name="Freeform 4"/>
            <p:cNvSpPr/>
            <p:nvPr/>
          </p:nvSpPr>
          <p:spPr>
            <a:xfrm>
              <a:off x="0" y="0"/>
              <a:ext cx="1579957" cy="302401"/>
            </a:xfrm>
            <a:custGeom>
              <a:avLst/>
              <a:gdLst/>
              <a:ahLst/>
              <a:cxnLst/>
              <a:rect l="l" t="t" r="r" b="b"/>
              <a:pathLst>
                <a:path w="1579957" h="302401">
                  <a:moveTo>
                    <a:pt x="53459" y="0"/>
                  </a:moveTo>
                  <a:lnTo>
                    <a:pt x="1526498" y="0"/>
                  </a:lnTo>
                  <a:cubicBezTo>
                    <a:pt x="1556023" y="0"/>
                    <a:pt x="1579957" y="23935"/>
                    <a:pt x="1579957" y="53459"/>
                  </a:cubicBezTo>
                  <a:lnTo>
                    <a:pt x="1579957" y="248942"/>
                  </a:lnTo>
                  <a:cubicBezTo>
                    <a:pt x="1579957" y="278467"/>
                    <a:pt x="1556023" y="302401"/>
                    <a:pt x="1526498" y="302401"/>
                  </a:cubicBezTo>
                  <a:lnTo>
                    <a:pt x="53459" y="302401"/>
                  </a:lnTo>
                  <a:cubicBezTo>
                    <a:pt x="23935" y="302401"/>
                    <a:pt x="0" y="278467"/>
                    <a:pt x="0" y="248942"/>
                  </a:cubicBezTo>
                  <a:lnTo>
                    <a:pt x="0" y="53459"/>
                  </a:lnTo>
                  <a:cubicBezTo>
                    <a:pt x="0" y="23935"/>
                    <a:pt x="23935" y="0"/>
                    <a:pt x="53459" y="0"/>
                  </a:cubicBezTo>
                  <a:close/>
                </a:path>
              </a:pathLst>
            </a:custGeom>
            <a:solidFill>
              <a:srgbClr val="FDBD45"/>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6" name="Picture 6"/>
          <p:cNvPicPr>
            <a:picLocks noChangeAspect="1"/>
          </p:cNvPicPr>
          <p:nvPr/>
        </p:nvPicPr>
        <p:blipFill>
          <a:blip r:embed="rId5"/>
          <a:srcRect t="6008" b="2642"/>
          <a:stretch>
            <a:fillRect/>
          </a:stretch>
        </p:blipFill>
        <p:spPr>
          <a:xfrm>
            <a:off x="1314176" y="870343"/>
            <a:ext cx="7315456" cy="3758969"/>
          </a:xfrm>
          <a:prstGeom prst="rect">
            <a:avLst/>
          </a:prstGeom>
        </p:spPr>
      </p:pic>
      <p:sp>
        <p:nvSpPr>
          <p:cNvPr id="7" name="TextBox 7"/>
          <p:cNvSpPr txBox="1"/>
          <p:nvPr/>
        </p:nvSpPr>
        <p:spPr>
          <a:xfrm rot="-5400000">
            <a:off x="-809968" y="2500176"/>
            <a:ext cx="3246376" cy="499304"/>
          </a:xfrm>
          <a:prstGeom prst="rect">
            <a:avLst/>
          </a:prstGeom>
        </p:spPr>
        <p:txBody>
          <a:bodyPr lIns="0" tIns="0" rIns="0" bIns="0" rtlCol="0" anchor="t">
            <a:spAutoFit/>
          </a:bodyPr>
          <a:lstStyle/>
          <a:p>
            <a:pPr algn="ctr">
              <a:lnSpc>
                <a:spcPts val="3743"/>
              </a:lnSpc>
            </a:pPr>
            <a:r>
              <a:rPr lang="en-US" sz="2674" spc="168">
                <a:solidFill>
                  <a:srgbClr val="FFFFFF"/>
                </a:solidFill>
                <a:latin typeface="Bugaki"/>
              </a:rPr>
              <a:t>Sistem Agenda</a:t>
            </a:r>
          </a:p>
        </p:txBody>
      </p:sp>
      <p:pic>
        <p:nvPicPr>
          <p:cNvPr id="8" name="Picture 10">
            <a:hlinkClick r:id="" action="ppaction://hlinkshowjump?jump=nextslide">
              <a:snd r:embed="rId6" name="click.wav"/>
            </a:hlinkClick>
            <a:extLst>
              <a:ext uri="{FF2B5EF4-FFF2-40B4-BE49-F238E27FC236}">
                <a16:creationId xmlns:a16="http://schemas.microsoft.com/office/drawing/2014/main" id="{1E25FCDA-1E04-65FB-9CE8-009CCB8B5033}"/>
              </a:ext>
            </a:extLst>
          </p:cNvPr>
          <p:cNvPicPr>
            <a:picLocks noChangeAspect="1"/>
          </p:cNvPicPr>
          <p:nvPr/>
        </p:nvPicPr>
        <p:blipFill>
          <a:blip r:embed="rId7"/>
          <a:srcRect l="1495" t="1911" r="71866" b="72140"/>
          <a:stretch>
            <a:fillRect/>
          </a:stretch>
        </p:blipFill>
        <p:spPr>
          <a:xfrm>
            <a:off x="8202856" y="148229"/>
            <a:ext cx="864944" cy="832553"/>
          </a:xfrm>
          <a:prstGeom prst="rect">
            <a:avLst/>
          </a:prstGeom>
        </p:spPr>
      </p:pic>
      <p:pic>
        <p:nvPicPr>
          <p:cNvPr id="9" name="Picture 11">
            <a:hlinkClick r:id="" action="ppaction://hlinkshowjump?jump=previousslide">
              <a:snd r:embed="rId6" name="click.wav"/>
            </a:hlinkClick>
            <a:extLst>
              <a:ext uri="{FF2B5EF4-FFF2-40B4-BE49-F238E27FC236}">
                <a16:creationId xmlns:a16="http://schemas.microsoft.com/office/drawing/2014/main" id="{E96C458C-A74E-B4D9-A6B8-21E6C4E1A942}"/>
              </a:ext>
            </a:extLst>
          </p:cNvPr>
          <p:cNvPicPr>
            <a:picLocks noChangeAspect="1"/>
          </p:cNvPicPr>
          <p:nvPr/>
        </p:nvPicPr>
        <p:blipFill>
          <a:blip r:embed="rId8"/>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50509" y="0"/>
            <a:ext cx="5606191" cy="5143680"/>
          </a:xfrm>
          <a:prstGeom prst="rect">
            <a:avLst/>
          </a:prstGeom>
        </p:spPr>
      </p:pic>
      <p:grpSp>
        <p:nvGrpSpPr>
          <p:cNvPr id="5" name="Group 5"/>
          <p:cNvGrpSpPr/>
          <p:nvPr/>
        </p:nvGrpSpPr>
        <p:grpSpPr>
          <a:xfrm>
            <a:off x="1361325" y="325425"/>
            <a:ext cx="5486400" cy="777718"/>
            <a:chOff x="0" y="0"/>
            <a:chExt cx="3672545" cy="685958"/>
          </a:xfrm>
        </p:grpSpPr>
        <p:sp>
          <p:nvSpPr>
            <p:cNvPr id="6" name="Freeform 6"/>
            <p:cNvSpPr/>
            <p:nvPr/>
          </p:nvSpPr>
          <p:spPr>
            <a:xfrm>
              <a:off x="0" y="0"/>
              <a:ext cx="3672545" cy="685958"/>
            </a:xfrm>
            <a:custGeom>
              <a:avLst/>
              <a:gdLst/>
              <a:ahLst/>
              <a:cxnLst/>
              <a:rect l="l" t="t" r="r" b="b"/>
              <a:pathLst>
                <a:path w="3672545" h="685958">
                  <a:moveTo>
                    <a:pt x="27759" y="0"/>
                  </a:moveTo>
                  <a:lnTo>
                    <a:pt x="3644786" y="0"/>
                  </a:lnTo>
                  <a:cubicBezTo>
                    <a:pt x="3652148" y="0"/>
                    <a:pt x="3659209" y="2925"/>
                    <a:pt x="3664415" y="8131"/>
                  </a:cubicBezTo>
                  <a:cubicBezTo>
                    <a:pt x="3669621" y="13336"/>
                    <a:pt x="3672545" y="20397"/>
                    <a:pt x="3672545" y="27759"/>
                  </a:cubicBezTo>
                  <a:lnTo>
                    <a:pt x="3672545" y="658198"/>
                  </a:lnTo>
                  <a:cubicBezTo>
                    <a:pt x="3672545" y="665561"/>
                    <a:pt x="3669621" y="672621"/>
                    <a:pt x="3664415" y="677827"/>
                  </a:cubicBezTo>
                  <a:cubicBezTo>
                    <a:pt x="3659209" y="683033"/>
                    <a:pt x="3652148" y="685958"/>
                    <a:pt x="3644786" y="685958"/>
                  </a:cubicBezTo>
                  <a:lnTo>
                    <a:pt x="27759" y="685958"/>
                  </a:lnTo>
                  <a:cubicBezTo>
                    <a:pt x="12428" y="685958"/>
                    <a:pt x="0" y="673529"/>
                    <a:pt x="0" y="658198"/>
                  </a:cubicBezTo>
                  <a:lnTo>
                    <a:pt x="0" y="27759"/>
                  </a:lnTo>
                  <a:cubicBezTo>
                    <a:pt x="0" y="20397"/>
                    <a:pt x="2925" y="13336"/>
                    <a:pt x="8131" y="8131"/>
                  </a:cubicBezTo>
                  <a:cubicBezTo>
                    <a:pt x="13336" y="2925"/>
                    <a:pt x="20397" y="0"/>
                    <a:pt x="27759" y="0"/>
                  </a:cubicBezTo>
                  <a:close/>
                </a:path>
              </a:pathLst>
            </a:custGeom>
            <a:solidFill>
              <a:srgbClr val="2B3467"/>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grpSp>
        <p:nvGrpSpPr>
          <p:cNvPr id="8" name="Group 8"/>
          <p:cNvGrpSpPr/>
          <p:nvPr/>
        </p:nvGrpSpPr>
        <p:grpSpPr>
          <a:xfrm>
            <a:off x="1361325" y="1312285"/>
            <a:ext cx="5486400" cy="3346264"/>
            <a:chOff x="0" y="0"/>
            <a:chExt cx="3672545" cy="1571304"/>
          </a:xfrm>
        </p:grpSpPr>
        <p:sp>
          <p:nvSpPr>
            <p:cNvPr id="9" name="Freeform 9"/>
            <p:cNvSpPr/>
            <p:nvPr/>
          </p:nvSpPr>
          <p:spPr>
            <a:xfrm>
              <a:off x="0" y="0"/>
              <a:ext cx="3672545" cy="1571304"/>
            </a:xfrm>
            <a:custGeom>
              <a:avLst/>
              <a:gdLst/>
              <a:ahLst/>
              <a:cxnLst/>
              <a:rect l="l" t="t" r="r" b="b"/>
              <a:pathLst>
                <a:path w="3672545" h="1571304">
                  <a:moveTo>
                    <a:pt x="27759" y="0"/>
                  </a:moveTo>
                  <a:lnTo>
                    <a:pt x="3644786" y="0"/>
                  </a:lnTo>
                  <a:cubicBezTo>
                    <a:pt x="3652148" y="0"/>
                    <a:pt x="3659209" y="2925"/>
                    <a:pt x="3664415" y="8131"/>
                  </a:cubicBezTo>
                  <a:cubicBezTo>
                    <a:pt x="3669621" y="13336"/>
                    <a:pt x="3672545" y="20397"/>
                    <a:pt x="3672545" y="27759"/>
                  </a:cubicBezTo>
                  <a:lnTo>
                    <a:pt x="3672545" y="1543545"/>
                  </a:lnTo>
                  <a:cubicBezTo>
                    <a:pt x="3672545" y="1550907"/>
                    <a:pt x="3669621" y="1557968"/>
                    <a:pt x="3664415" y="1563174"/>
                  </a:cubicBezTo>
                  <a:cubicBezTo>
                    <a:pt x="3659209" y="1568379"/>
                    <a:pt x="3652148" y="1571304"/>
                    <a:pt x="3644786" y="1571304"/>
                  </a:cubicBezTo>
                  <a:lnTo>
                    <a:pt x="27759" y="1571304"/>
                  </a:lnTo>
                  <a:cubicBezTo>
                    <a:pt x="20397" y="1571304"/>
                    <a:pt x="13336" y="1568379"/>
                    <a:pt x="8131" y="1563174"/>
                  </a:cubicBezTo>
                  <a:cubicBezTo>
                    <a:pt x="2925" y="1557968"/>
                    <a:pt x="0" y="1550907"/>
                    <a:pt x="0" y="1543545"/>
                  </a:cubicBezTo>
                  <a:lnTo>
                    <a:pt x="0" y="27759"/>
                  </a:lnTo>
                  <a:cubicBezTo>
                    <a:pt x="0" y="20397"/>
                    <a:pt x="2925" y="13336"/>
                    <a:pt x="8131" y="8131"/>
                  </a:cubicBezTo>
                  <a:cubicBezTo>
                    <a:pt x="13336" y="2925"/>
                    <a:pt x="20397" y="0"/>
                    <a:pt x="27759" y="0"/>
                  </a:cubicBezTo>
                  <a:close/>
                </a:path>
              </a:pathLst>
            </a:custGeom>
            <a:solidFill>
              <a:srgbClr val="2B3467"/>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3" name="TextBox 13"/>
          <p:cNvSpPr txBox="1"/>
          <p:nvPr/>
        </p:nvSpPr>
        <p:spPr>
          <a:xfrm>
            <a:off x="834834" y="533465"/>
            <a:ext cx="6524476" cy="361637"/>
          </a:xfrm>
          <a:prstGeom prst="rect">
            <a:avLst/>
          </a:prstGeom>
        </p:spPr>
        <p:txBody>
          <a:bodyPr lIns="0" tIns="0" rIns="0" bIns="0" rtlCol="0" anchor="t">
            <a:spAutoFit/>
          </a:bodyPr>
          <a:lstStyle/>
          <a:p>
            <a:pPr algn="ctr">
              <a:lnSpc>
                <a:spcPts val="2825"/>
              </a:lnSpc>
            </a:pPr>
            <a:r>
              <a:rPr lang="en-US" sz="2400" dirty="0">
                <a:solidFill>
                  <a:srgbClr val="FAA51A"/>
                </a:solidFill>
                <a:latin typeface="Bugaki"/>
              </a:rPr>
              <a:t>TUJUAN PEMBELAJARAN</a:t>
            </a:r>
          </a:p>
        </p:txBody>
      </p:sp>
      <p:pic>
        <p:nvPicPr>
          <p:cNvPr id="11" name="Picture 10">
            <a:hlinkClick r:id="" action="ppaction://hlinkshowjump?jump=nextslide">
              <a:snd r:embed="rId6" name="click.wav"/>
            </a:hlinkClick>
            <a:extLst>
              <a:ext uri="{FF2B5EF4-FFF2-40B4-BE49-F238E27FC236}">
                <a16:creationId xmlns:a16="http://schemas.microsoft.com/office/drawing/2014/main" id="{2C2053CE-0BC1-C3C1-8AC3-ECB524F2C894}"/>
              </a:ext>
            </a:extLst>
          </p:cNvPr>
          <p:cNvPicPr>
            <a:picLocks noChangeAspect="1"/>
          </p:cNvPicPr>
          <p:nvPr/>
        </p:nvPicPr>
        <p:blipFill>
          <a:blip r:embed="rId7"/>
          <a:srcRect l="1495" t="1911" r="71866" b="72140"/>
          <a:stretch>
            <a:fillRect/>
          </a:stretch>
        </p:blipFill>
        <p:spPr>
          <a:xfrm>
            <a:off x="8202856" y="148229"/>
            <a:ext cx="864944" cy="832553"/>
          </a:xfrm>
          <a:prstGeom prst="rect">
            <a:avLst/>
          </a:prstGeom>
        </p:spPr>
      </p:pic>
      <p:pic>
        <p:nvPicPr>
          <p:cNvPr id="14" name="Picture 11">
            <a:hlinkClick r:id="" action="ppaction://hlinkshowjump?jump=previousslide">
              <a:snd r:embed="rId6" name="click.wav"/>
            </a:hlinkClick>
            <a:extLst>
              <a:ext uri="{FF2B5EF4-FFF2-40B4-BE49-F238E27FC236}">
                <a16:creationId xmlns:a16="http://schemas.microsoft.com/office/drawing/2014/main" id="{4A6E2A17-459E-C9D8-9EF5-5454DDF8C498}"/>
              </a:ext>
            </a:extLst>
          </p:cNvPr>
          <p:cNvPicPr>
            <a:picLocks noChangeAspect="1"/>
          </p:cNvPicPr>
          <p:nvPr/>
        </p:nvPicPr>
        <p:blipFill>
          <a:blip r:embed="rId8"/>
          <a:srcRect l="72322" t="3827" r="3119" b="71956"/>
          <a:stretch>
            <a:fillRect/>
          </a:stretch>
        </p:blipFill>
        <p:spPr>
          <a:xfrm>
            <a:off x="7566530" y="192499"/>
            <a:ext cx="788743" cy="777718"/>
          </a:xfrm>
          <a:prstGeom prst="rect">
            <a:avLst/>
          </a:prstGeom>
        </p:spPr>
      </p:pic>
      <p:pic>
        <p:nvPicPr>
          <p:cNvPr id="18" name="Gambar 17">
            <a:extLst>
              <a:ext uri="{FF2B5EF4-FFF2-40B4-BE49-F238E27FC236}">
                <a16:creationId xmlns:a16="http://schemas.microsoft.com/office/drawing/2014/main" id="{0D451B2D-5075-1DFC-068C-0B46038441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1026" y="895102"/>
            <a:ext cx="4362278" cy="4362278"/>
          </a:xfrm>
          <a:prstGeom prst="rect">
            <a:avLst/>
          </a:prstGeom>
        </p:spPr>
      </p:pic>
      <p:sp>
        <p:nvSpPr>
          <p:cNvPr id="21" name="Kotak Teks 20">
            <a:extLst>
              <a:ext uri="{FF2B5EF4-FFF2-40B4-BE49-F238E27FC236}">
                <a16:creationId xmlns:a16="http://schemas.microsoft.com/office/drawing/2014/main" id="{0092F3B1-67C6-BA83-19FB-E35FC62DC515}"/>
              </a:ext>
            </a:extLst>
          </p:cNvPr>
          <p:cNvSpPr txBox="1"/>
          <p:nvPr/>
        </p:nvSpPr>
        <p:spPr>
          <a:xfrm>
            <a:off x="2133600" y="1455163"/>
            <a:ext cx="4568712" cy="2966389"/>
          </a:xfrm>
          <a:prstGeom prst="rect">
            <a:avLst/>
          </a:prstGeom>
          <a:noFill/>
        </p:spPr>
        <p:txBody>
          <a:bodyPr wrap="square">
            <a:spAutoFit/>
          </a:bodyPr>
          <a:lstStyle/>
          <a:p>
            <a:pPr marL="342900" indent="-342900">
              <a:lnSpc>
                <a:spcPct val="150000"/>
              </a:lnSpc>
              <a:buFont typeface="+mj-lt"/>
              <a:buAutoNum type="arabicPeriod"/>
            </a:pP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Peserta</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didik</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diharapkan</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mengetahui</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pentingnya</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arsip</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kearsipan</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bagi</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suatu</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instansi</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rabicPeriod"/>
            </a:pP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Peserta</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didik</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dapat</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mengetahui</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konsep</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dasar</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arsip</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kearsipan</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rabicPeriod"/>
            </a:pP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Peserta</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didik</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dapat</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mengelola</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arsip</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dengan</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baik</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benar</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rabicPeriod"/>
            </a:pP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Peserta</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didik</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dapat</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menyimpan</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arsip</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dengan</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baik</a:t>
            </a:r>
            <a:r>
              <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 </a:t>
            </a:r>
            <a:r>
              <a:rPr lang="en-ID"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benar</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229189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32" presetClass="emph" presetSubtype="0" fill="hold" nodeType="withEffect">
                                  <p:stCondLst>
                                    <p:cond delay="0"/>
                                  </p:stCondLst>
                                  <p:childTnLst>
                                    <p:animRot by="120000">
                                      <p:cBhvr>
                                        <p:cTn id="9" dur="500" fill="hold">
                                          <p:stCondLst>
                                            <p:cond delay="0"/>
                                          </p:stCondLst>
                                        </p:cTn>
                                        <p:tgtEl>
                                          <p:spTgt spid="18"/>
                                        </p:tgtEl>
                                        <p:attrNameLst>
                                          <p:attrName>r</p:attrName>
                                        </p:attrNameLst>
                                      </p:cBhvr>
                                    </p:animRot>
                                    <p:animRot by="-240000">
                                      <p:cBhvr>
                                        <p:cTn id="10" dur="1000" fill="hold">
                                          <p:stCondLst>
                                            <p:cond delay="1000"/>
                                          </p:stCondLst>
                                        </p:cTn>
                                        <p:tgtEl>
                                          <p:spTgt spid="18"/>
                                        </p:tgtEl>
                                        <p:attrNameLst>
                                          <p:attrName>r</p:attrName>
                                        </p:attrNameLst>
                                      </p:cBhvr>
                                    </p:animRot>
                                    <p:animRot by="240000">
                                      <p:cBhvr>
                                        <p:cTn id="11" dur="1000" fill="hold">
                                          <p:stCondLst>
                                            <p:cond delay="2000"/>
                                          </p:stCondLst>
                                        </p:cTn>
                                        <p:tgtEl>
                                          <p:spTgt spid="18"/>
                                        </p:tgtEl>
                                        <p:attrNameLst>
                                          <p:attrName>r</p:attrName>
                                        </p:attrNameLst>
                                      </p:cBhvr>
                                    </p:animRot>
                                    <p:animRot by="-240000">
                                      <p:cBhvr>
                                        <p:cTn id="12" dur="1000" fill="hold">
                                          <p:stCondLst>
                                            <p:cond delay="3000"/>
                                          </p:stCondLst>
                                        </p:cTn>
                                        <p:tgtEl>
                                          <p:spTgt spid="18"/>
                                        </p:tgtEl>
                                        <p:attrNameLst>
                                          <p:attrName>r</p:attrName>
                                        </p:attrNameLst>
                                      </p:cBhvr>
                                    </p:animRot>
                                    <p:animRot by="120000">
                                      <p:cBhvr>
                                        <p:cTn id="13" dur="1000" fill="hold">
                                          <p:stCondLst>
                                            <p:cond delay="4000"/>
                                          </p:stCondLst>
                                        </p:cTn>
                                        <p:tgtEl>
                                          <p:spTgt spid="18"/>
                                        </p:tgtEl>
                                        <p:attrNameLst>
                                          <p:attrName>r</p:attrName>
                                        </p:attrNameLst>
                                      </p:cBhvr>
                                    </p:animRot>
                                  </p:childTnLst>
                                </p:cTn>
                              </p:par>
                              <p:par>
                                <p:cTn id="14" presetID="10" presetClass="entr" presetSubtype="0" fill="hold" nodeType="withEffect">
                                  <p:stCondLst>
                                    <p:cond delay="15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childTnLst>
                                </p:cTn>
                              </p:par>
                            </p:childTnLst>
                          </p:cTn>
                        </p:par>
                        <p:par>
                          <p:cTn id="17" fill="hold">
                            <p:stCondLst>
                              <p:cond delay="5000"/>
                            </p:stCondLst>
                            <p:childTnLst>
                              <p:par>
                                <p:cTn id="18" presetID="10" presetClass="entr" presetSubtype="0" fill="hold" nodeType="after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animEffect transition="in" filter="fade">
                                      <p:cBhvr>
                                        <p:cTn id="20" dur="500"/>
                                        <p:tgtEl>
                                          <p:spTgt spid="21">
                                            <p:txEl>
                                              <p:pRg st="1" end="1"/>
                                            </p:txEl>
                                          </p:spTgt>
                                        </p:tgtEl>
                                      </p:cBhvr>
                                    </p:animEffect>
                                  </p:childTnLst>
                                </p:cTn>
                              </p:par>
                            </p:childTnLst>
                          </p:cTn>
                        </p:par>
                        <p:par>
                          <p:cTn id="21" fill="hold">
                            <p:stCondLst>
                              <p:cond delay="5500"/>
                            </p:stCondLst>
                            <p:childTnLst>
                              <p:par>
                                <p:cTn id="22" presetID="10" presetClass="entr" presetSubtype="0" fill="hold" nodeType="afterEffect">
                                  <p:stCondLst>
                                    <p:cond delay="0"/>
                                  </p:stCondLst>
                                  <p:childTnLst>
                                    <p:set>
                                      <p:cBhvr>
                                        <p:cTn id="23" dur="1" fill="hold">
                                          <p:stCondLst>
                                            <p:cond delay="0"/>
                                          </p:stCondLst>
                                        </p:cTn>
                                        <p:tgtEl>
                                          <p:spTgt spid="21">
                                            <p:txEl>
                                              <p:pRg st="2" end="2"/>
                                            </p:txEl>
                                          </p:spTgt>
                                        </p:tgtEl>
                                        <p:attrNameLst>
                                          <p:attrName>style.visibility</p:attrName>
                                        </p:attrNameLst>
                                      </p:cBhvr>
                                      <p:to>
                                        <p:strVal val="visible"/>
                                      </p:to>
                                    </p:set>
                                    <p:animEffect transition="in" filter="fade">
                                      <p:cBhvr>
                                        <p:cTn id="24" dur="500"/>
                                        <p:tgtEl>
                                          <p:spTgt spid="21">
                                            <p:txEl>
                                              <p:pRg st="2" end="2"/>
                                            </p:txEl>
                                          </p:spTgt>
                                        </p:tgtEl>
                                      </p:cBhvr>
                                    </p:animEffect>
                                  </p:childTnLst>
                                </p:cTn>
                              </p:par>
                            </p:childTnLst>
                          </p:cTn>
                        </p:par>
                        <p:par>
                          <p:cTn id="25" fill="hold">
                            <p:stCondLst>
                              <p:cond delay="6000"/>
                            </p:stCondLst>
                            <p:childTnLst>
                              <p:par>
                                <p:cTn id="26" presetID="10" presetClass="entr" presetSubtype="0" fill="hold" nodeType="afterEffect">
                                  <p:stCondLst>
                                    <p:cond delay="0"/>
                                  </p:stCondLst>
                                  <p:childTnLst>
                                    <p:set>
                                      <p:cBhvr>
                                        <p:cTn id="27" dur="1" fill="hold">
                                          <p:stCondLst>
                                            <p:cond delay="0"/>
                                          </p:stCondLst>
                                        </p:cTn>
                                        <p:tgtEl>
                                          <p:spTgt spid="21">
                                            <p:txEl>
                                              <p:pRg st="3" end="3"/>
                                            </p:txEl>
                                          </p:spTgt>
                                        </p:tgtEl>
                                        <p:attrNameLst>
                                          <p:attrName>style.visibility</p:attrName>
                                        </p:attrNameLst>
                                      </p:cBhvr>
                                      <p:to>
                                        <p:strVal val="visible"/>
                                      </p:to>
                                    </p:set>
                                    <p:animEffect transition="in" filter="fade">
                                      <p:cBhvr>
                                        <p:cTn id="28"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grpSp>
        <p:nvGrpSpPr>
          <p:cNvPr id="2" name="Group 2"/>
          <p:cNvGrpSpPr/>
          <p:nvPr/>
        </p:nvGrpSpPr>
        <p:grpSpPr>
          <a:xfrm>
            <a:off x="514368" y="504051"/>
            <a:ext cx="5167349" cy="525912"/>
            <a:chOff x="0" y="0"/>
            <a:chExt cx="3011809" cy="306530"/>
          </a:xfrm>
        </p:grpSpPr>
        <p:sp>
          <p:nvSpPr>
            <p:cNvPr id="3" name="Freeform 3"/>
            <p:cNvSpPr/>
            <p:nvPr/>
          </p:nvSpPr>
          <p:spPr>
            <a:xfrm>
              <a:off x="0" y="0"/>
              <a:ext cx="3011809" cy="306530"/>
            </a:xfrm>
            <a:custGeom>
              <a:avLst/>
              <a:gdLst/>
              <a:ahLst/>
              <a:cxnLst/>
              <a:rect l="l" t="t" r="r" b="b"/>
              <a:pathLst>
                <a:path w="3011809" h="306530">
                  <a:moveTo>
                    <a:pt x="37456" y="0"/>
                  </a:moveTo>
                  <a:lnTo>
                    <a:pt x="2974353" y="0"/>
                  </a:lnTo>
                  <a:cubicBezTo>
                    <a:pt x="2995039" y="0"/>
                    <a:pt x="3011809" y="16770"/>
                    <a:pt x="3011809" y="37456"/>
                  </a:cubicBezTo>
                  <a:lnTo>
                    <a:pt x="3011809" y="269074"/>
                  </a:lnTo>
                  <a:cubicBezTo>
                    <a:pt x="3011809" y="279008"/>
                    <a:pt x="3007862" y="288535"/>
                    <a:pt x="3000838" y="295559"/>
                  </a:cubicBezTo>
                  <a:cubicBezTo>
                    <a:pt x="2993814" y="302583"/>
                    <a:pt x="2984287" y="306530"/>
                    <a:pt x="2974353" y="306530"/>
                  </a:cubicBezTo>
                  <a:lnTo>
                    <a:pt x="37456" y="306530"/>
                  </a:lnTo>
                  <a:cubicBezTo>
                    <a:pt x="27522" y="306530"/>
                    <a:pt x="17995" y="302583"/>
                    <a:pt x="10971" y="295559"/>
                  </a:cubicBezTo>
                  <a:cubicBezTo>
                    <a:pt x="3946" y="288535"/>
                    <a:pt x="0" y="279008"/>
                    <a:pt x="0" y="269074"/>
                  </a:cubicBezTo>
                  <a:lnTo>
                    <a:pt x="0" y="37456"/>
                  </a:lnTo>
                  <a:cubicBezTo>
                    <a:pt x="0" y="27522"/>
                    <a:pt x="3946" y="17995"/>
                    <a:pt x="10971" y="10971"/>
                  </a:cubicBezTo>
                  <a:cubicBezTo>
                    <a:pt x="17995" y="3946"/>
                    <a:pt x="27522" y="0"/>
                    <a:pt x="37456" y="0"/>
                  </a:cubicBezTo>
                  <a:close/>
                </a:path>
              </a:pathLst>
            </a:custGeom>
            <a:solidFill>
              <a:srgbClr val="2B3467"/>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5" name="Picture 5"/>
          <p:cNvPicPr>
            <a:picLocks noChangeAspect="1"/>
          </p:cNvPicPr>
          <p:nvPr/>
        </p:nvPicPr>
        <p:blipFill>
          <a:blip r:embed="rId4">
            <a:alphaModFix amt="19999"/>
          </a:blip>
          <a:srcRect/>
          <a:stretch>
            <a:fillRect/>
          </a:stretch>
        </p:blipFill>
        <p:spPr>
          <a:xfrm>
            <a:off x="2014145" y="13985"/>
            <a:ext cx="5129695" cy="5129695"/>
          </a:xfrm>
          <a:prstGeom prst="rect">
            <a:avLst/>
          </a:prstGeom>
        </p:spPr>
      </p:pic>
      <p:grpSp>
        <p:nvGrpSpPr>
          <p:cNvPr id="6" name="Group 6"/>
          <p:cNvGrpSpPr/>
          <p:nvPr/>
        </p:nvGrpSpPr>
        <p:grpSpPr>
          <a:xfrm rot="-5400000">
            <a:off x="-728414" y="2378027"/>
            <a:ext cx="3620479" cy="1134914"/>
            <a:chOff x="0" y="0"/>
            <a:chExt cx="1579957" cy="495270"/>
          </a:xfrm>
        </p:grpSpPr>
        <p:sp>
          <p:nvSpPr>
            <p:cNvPr id="7" name="Freeform 7"/>
            <p:cNvSpPr/>
            <p:nvPr/>
          </p:nvSpPr>
          <p:spPr>
            <a:xfrm>
              <a:off x="0" y="0"/>
              <a:ext cx="1579957" cy="495270"/>
            </a:xfrm>
            <a:custGeom>
              <a:avLst/>
              <a:gdLst/>
              <a:ahLst/>
              <a:cxnLst/>
              <a:rect l="l" t="t" r="r" b="b"/>
              <a:pathLst>
                <a:path w="1579957" h="495270">
                  <a:moveTo>
                    <a:pt x="53459" y="0"/>
                  </a:moveTo>
                  <a:lnTo>
                    <a:pt x="1526498" y="0"/>
                  </a:lnTo>
                  <a:cubicBezTo>
                    <a:pt x="1556023" y="0"/>
                    <a:pt x="1579957" y="23935"/>
                    <a:pt x="1579957" y="53459"/>
                  </a:cubicBezTo>
                  <a:lnTo>
                    <a:pt x="1579957" y="441811"/>
                  </a:lnTo>
                  <a:cubicBezTo>
                    <a:pt x="1579957" y="471336"/>
                    <a:pt x="1556023" y="495270"/>
                    <a:pt x="1526498" y="495270"/>
                  </a:cubicBezTo>
                  <a:lnTo>
                    <a:pt x="53459" y="495270"/>
                  </a:lnTo>
                  <a:cubicBezTo>
                    <a:pt x="23935" y="495270"/>
                    <a:pt x="0" y="471336"/>
                    <a:pt x="0" y="441811"/>
                  </a:cubicBezTo>
                  <a:lnTo>
                    <a:pt x="0" y="53459"/>
                  </a:lnTo>
                  <a:cubicBezTo>
                    <a:pt x="0" y="23935"/>
                    <a:pt x="23935" y="0"/>
                    <a:pt x="53459" y="0"/>
                  </a:cubicBezTo>
                  <a:close/>
                </a:path>
              </a:pathLst>
            </a:custGeom>
            <a:solidFill>
              <a:srgbClr val="FDBD45"/>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9" name="AutoShape 9"/>
          <p:cNvSpPr/>
          <p:nvPr/>
        </p:nvSpPr>
        <p:spPr>
          <a:xfrm rot="5400000">
            <a:off x="1098985" y="2592044"/>
            <a:ext cx="2147566" cy="0"/>
          </a:xfrm>
          <a:prstGeom prst="line">
            <a:avLst/>
          </a:prstGeom>
          <a:ln w="66675" cap="flat">
            <a:solidFill>
              <a:srgbClr val="000000"/>
            </a:solidFill>
            <a:prstDash val="solid"/>
            <a:headEnd type="none" w="sm" len="sm"/>
            <a:tailEnd type="none" w="sm" len="sm"/>
          </a:ln>
        </p:spPr>
      </p:sp>
      <p:grpSp>
        <p:nvGrpSpPr>
          <p:cNvPr id="10" name="Group 10"/>
          <p:cNvGrpSpPr/>
          <p:nvPr/>
        </p:nvGrpSpPr>
        <p:grpSpPr>
          <a:xfrm>
            <a:off x="2077412" y="1527742"/>
            <a:ext cx="195051" cy="19505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2" name="TextBox 12"/>
            <p:cNvSpPr txBox="1"/>
            <p:nvPr/>
          </p:nvSpPr>
          <p:spPr>
            <a:xfrm>
              <a:off x="76200" y="57150"/>
              <a:ext cx="660400" cy="679450"/>
            </a:xfrm>
            <a:prstGeom prst="rect">
              <a:avLst/>
            </a:prstGeom>
          </p:spPr>
          <p:txBody>
            <a:bodyPr lIns="77339" tIns="77339" rIns="77339" bIns="77339" rtlCol="0" anchor="ctr"/>
            <a:lstStyle/>
            <a:p>
              <a:pPr algn="ctr">
                <a:lnSpc>
                  <a:spcPts val="1399"/>
                </a:lnSpc>
              </a:pPr>
              <a:endParaRPr/>
            </a:p>
          </p:txBody>
        </p:sp>
      </p:grpSp>
      <p:grpSp>
        <p:nvGrpSpPr>
          <p:cNvPr id="13" name="Group 13"/>
          <p:cNvGrpSpPr/>
          <p:nvPr/>
        </p:nvGrpSpPr>
        <p:grpSpPr>
          <a:xfrm>
            <a:off x="2077412" y="2548287"/>
            <a:ext cx="195051" cy="195051"/>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5" name="TextBox 15"/>
            <p:cNvSpPr txBox="1"/>
            <p:nvPr/>
          </p:nvSpPr>
          <p:spPr>
            <a:xfrm>
              <a:off x="76200" y="57150"/>
              <a:ext cx="660400" cy="679450"/>
            </a:xfrm>
            <a:prstGeom prst="rect">
              <a:avLst/>
            </a:prstGeom>
          </p:spPr>
          <p:txBody>
            <a:bodyPr lIns="77339" tIns="77339" rIns="77339" bIns="77339" rtlCol="0" anchor="ctr"/>
            <a:lstStyle/>
            <a:p>
              <a:pPr algn="ctr">
                <a:lnSpc>
                  <a:spcPts val="1399"/>
                </a:lnSpc>
              </a:pPr>
              <a:endParaRPr/>
            </a:p>
          </p:txBody>
        </p:sp>
      </p:grpSp>
      <p:grpSp>
        <p:nvGrpSpPr>
          <p:cNvPr id="16" name="Group 16"/>
          <p:cNvGrpSpPr/>
          <p:nvPr/>
        </p:nvGrpSpPr>
        <p:grpSpPr>
          <a:xfrm>
            <a:off x="2075243" y="3669538"/>
            <a:ext cx="195051" cy="195051"/>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8" name="TextBox 18"/>
            <p:cNvSpPr txBox="1"/>
            <p:nvPr/>
          </p:nvSpPr>
          <p:spPr>
            <a:xfrm>
              <a:off x="76200" y="57150"/>
              <a:ext cx="660400" cy="679450"/>
            </a:xfrm>
            <a:prstGeom prst="rect">
              <a:avLst/>
            </a:prstGeom>
          </p:spPr>
          <p:txBody>
            <a:bodyPr lIns="77339" tIns="77339" rIns="77339" bIns="77339" rtlCol="0" anchor="ctr"/>
            <a:lstStyle/>
            <a:p>
              <a:pPr algn="ctr">
                <a:lnSpc>
                  <a:spcPts val="1399"/>
                </a:lnSpc>
              </a:pPr>
              <a:endParaRPr/>
            </a:p>
          </p:txBody>
        </p:sp>
      </p:grpSp>
      <p:pic>
        <p:nvPicPr>
          <p:cNvPr id="19" name="Picture 19"/>
          <p:cNvPicPr>
            <a:picLocks noChangeAspect="1"/>
          </p:cNvPicPr>
          <p:nvPr/>
        </p:nvPicPr>
        <p:blipFill>
          <a:blip r:embed="rId5">
            <a:alphaModFix amt="43000"/>
          </a:blip>
          <a:srcRect/>
          <a:stretch>
            <a:fillRect/>
          </a:stretch>
        </p:blipFill>
        <p:spPr>
          <a:xfrm>
            <a:off x="6322655" y="1722794"/>
            <a:ext cx="2931873" cy="3664842"/>
          </a:xfrm>
          <a:prstGeom prst="rect">
            <a:avLst/>
          </a:prstGeom>
        </p:spPr>
      </p:pic>
      <p:sp>
        <p:nvSpPr>
          <p:cNvPr id="24" name="TextBox 24"/>
          <p:cNvSpPr txBox="1"/>
          <p:nvPr/>
        </p:nvSpPr>
        <p:spPr>
          <a:xfrm>
            <a:off x="2346558" y="1296045"/>
            <a:ext cx="6385549" cy="629871"/>
          </a:xfrm>
          <a:prstGeom prst="rect">
            <a:avLst/>
          </a:prstGeom>
        </p:spPr>
        <p:txBody>
          <a:bodyPr lIns="0" tIns="0" rIns="0" bIns="0" rtlCol="0" anchor="t">
            <a:spAutoFit/>
          </a:bodyPr>
          <a:lstStyle/>
          <a:p>
            <a:pPr>
              <a:lnSpc>
                <a:spcPts val="2557"/>
              </a:lnSpc>
              <a:spcBef>
                <a:spcPct val="0"/>
              </a:spcBef>
            </a:pPr>
            <a:r>
              <a:rPr lang="en-US" sz="1826" dirty="0" err="1">
                <a:solidFill>
                  <a:srgbClr val="000000"/>
                </a:solidFill>
                <a:latin typeface="Open Sans Extra Bold"/>
              </a:rPr>
              <a:t>Kartu</a:t>
            </a:r>
            <a:r>
              <a:rPr lang="en-US" sz="1826" dirty="0">
                <a:solidFill>
                  <a:srgbClr val="000000"/>
                </a:solidFill>
                <a:latin typeface="Open Sans Extra Bold"/>
              </a:rPr>
              <a:t> </a:t>
            </a:r>
            <a:r>
              <a:rPr lang="en-US" sz="1826" dirty="0" err="1">
                <a:solidFill>
                  <a:srgbClr val="000000"/>
                </a:solidFill>
                <a:latin typeface="Open Sans Extra Bold"/>
              </a:rPr>
              <a:t>kendali</a:t>
            </a:r>
            <a:r>
              <a:rPr lang="en-US" sz="1826" dirty="0">
                <a:solidFill>
                  <a:srgbClr val="000000"/>
                </a:solidFill>
                <a:latin typeface="Open Sans Extra Bold"/>
              </a:rPr>
              <a:t> </a:t>
            </a:r>
            <a:r>
              <a:rPr lang="en-US" sz="1826" dirty="0" err="1">
                <a:solidFill>
                  <a:srgbClr val="000000"/>
                </a:solidFill>
                <a:latin typeface="Open Sans Extra Bold"/>
              </a:rPr>
              <a:t>adalah</a:t>
            </a:r>
            <a:r>
              <a:rPr lang="en-US" sz="1826" dirty="0">
                <a:solidFill>
                  <a:srgbClr val="000000"/>
                </a:solidFill>
                <a:latin typeface="Open Sans Extra Bold"/>
              </a:rPr>
              <a:t> Lembar </a:t>
            </a:r>
            <a:r>
              <a:rPr lang="en-US" sz="1826" dirty="0" err="1">
                <a:solidFill>
                  <a:srgbClr val="000000"/>
                </a:solidFill>
                <a:latin typeface="Open Sans Extra Bold"/>
              </a:rPr>
              <a:t>isian</a:t>
            </a:r>
            <a:r>
              <a:rPr lang="en-US" sz="1826" dirty="0">
                <a:solidFill>
                  <a:srgbClr val="000000"/>
                </a:solidFill>
                <a:latin typeface="Open Sans Extra Bold"/>
              </a:rPr>
              <a:t> yang </a:t>
            </a:r>
            <a:r>
              <a:rPr lang="en-US" sz="1826" dirty="0" err="1">
                <a:solidFill>
                  <a:srgbClr val="000000"/>
                </a:solidFill>
                <a:latin typeface="Open Sans Extra Bold"/>
              </a:rPr>
              <a:t>digunakan</a:t>
            </a:r>
            <a:r>
              <a:rPr lang="en-US" sz="1826" dirty="0">
                <a:solidFill>
                  <a:srgbClr val="000000"/>
                </a:solidFill>
                <a:latin typeface="Open Sans Extra Bold"/>
              </a:rPr>
              <a:t> </a:t>
            </a:r>
            <a:r>
              <a:rPr lang="en-US" sz="1826" dirty="0" err="1">
                <a:solidFill>
                  <a:srgbClr val="000000"/>
                </a:solidFill>
                <a:latin typeface="Open Sans Extra Bold"/>
              </a:rPr>
              <a:t>untuk</a:t>
            </a:r>
            <a:r>
              <a:rPr lang="en-US" sz="1826" dirty="0">
                <a:solidFill>
                  <a:srgbClr val="000000"/>
                </a:solidFill>
                <a:latin typeface="Open Sans Extra Bold"/>
              </a:rPr>
              <a:t> </a:t>
            </a:r>
            <a:r>
              <a:rPr lang="en-US" sz="1826" dirty="0" err="1">
                <a:solidFill>
                  <a:srgbClr val="000000"/>
                </a:solidFill>
                <a:latin typeface="Open Sans Extra Bold"/>
              </a:rPr>
              <a:t>pencatatan</a:t>
            </a:r>
            <a:r>
              <a:rPr lang="en-US" sz="1826" dirty="0">
                <a:solidFill>
                  <a:srgbClr val="000000"/>
                </a:solidFill>
                <a:latin typeface="Open Sans Extra Bold"/>
              </a:rPr>
              <a:t> </a:t>
            </a:r>
            <a:r>
              <a:rPr lang="en-US" sz="1826" dirty="0" err="1">
                <a:solidFill>
                  <a:srgbClr val="000000"/>
                </a:solidFill>
                <a:latin typeface="Open Sans Extra Bold"/>
              </a:rPr>
              <a:t>surat</a:t>
            </a:r>
            <a:endParaRPr lang="en-US" sz="1826" dirty="0">
              <a:solidFill>
                <a:srgbClr val="000000"/>
              </a:solidFill>
              <a:latin typeface="Open Sans Extra Bold"/>
            </a:endParaRPr>
          </a:p>
        </p:txBody>
      </p:sp>
      <p:sp>
        <p:nvSpPr>
          <p:cNvPr id="25" name="TextBox 25"/>
          <p:cNvSpPr txBox="1"/>
          <p:nvPr/>
        </p:nvSpPr>
        <p:spPr>
          <a:xfrm>
            <a:off x="2346558" y="2316589"/>
            <a:ext cx="6180599" cy="629871"/>
          </a:xfrm>
          <a:prstGeom prst="rect">
            <a:avLst/>
          </a:prstGeom>
        </p:spPr>
        <p:txBody>
          <a:bodyPr lIns="0" tIns="0" rIns="0" bIns="0" rtlCol="0" anchor="t">
            <a:spAutoFit/>
          </a:bodyPr>
          <a:lstStyle/>
          <a:p>
            <a:pPr>
              <a:lnSpc>
                <a:spcPts val="2557"/>
              </a:lnSpc>
              <a:spcBef>
                <a:spcPct val="0"/>
              </a:spcBef>
            </a:pPr>
            <a:r>
              <a:rPr lang="en-US" sz="1826" dirty="0" err="1">
                <a:solidFill>
                  <a:srgbClr val="000000"/>
                </a:solidFill>
                <a:latin typeface="Open Sans Extra Bold"/>
              </a:rPr>
              <a:t>Perlu</a:t>
            </a:r>
            <a:r>
              <a:rPr lang="en-US" sz="1826" dirty="0">
                <a:solidFill>
                  <a:srgbClr val="000000"/>
                </a:solidFill>
                <a:latin typeface="Open Sans Extra Bold"/>
              </a:rPr>
              <a:t> </a:t>
            </a:r>
            <a:r>
              <a:rPr lang="en-US" sz="1826" dirty="0" err="1">
                <a:solidFill>
                  <a:srgbClr val="000000"/>
                </a:solidFill>
                <a:latin typeface="Open Sans Extra Bold"/>
              </a:rPr>
              <a:t>dilakukan</a:t>
            </a:r>
            <a:r>
              <a:rPr lang="en-US" sz="1826" dirty="0">
                <a:solidFill>
                  <a:srgbClr val="000000"/>
                </a:solidFill>
                <a:latin typeface="Open Sans Extra Bold"/>
              </a:rPr>
              <a:t> </a:t>
            </a:r>
            <a:r>
              <a:rPr lang="en-US" sz="1826" dirty="0" err="1">
                <a:solidFill>
                  <a:srgbClr val="000000"/>
                </a:solidFill>
                <a:latin typeface="Open Sans Extra Bold"/>
              </a:rPr>
              <a:t>pengelompokan</a:t>
            </a:r>
            <a:r>
              <a:rPr lang="en-US" sz="1826" dirty="0">
                <a:solidFill>
                  <a:srgbClr val="000000"/>
                </a:solidFill>
                <a:latin typeface="Open Sans Extra Bold"/>
              </a:rPr>
              <a:t> </a:t>
            </a:r>
            <a:r>
              <a:rPr lang="en-US" sz="1826" dirty="0" err="1">
                <a:solidFill>
                  <a:srgbClr val="000000"/>
                </a:solidFill>
                <a:latin typeface="Open Sans Extra Bold"/>
              </a:rPr>
              <a:t>surat</a:t>
            </a:r>
            <a:r>
              <a:rPr lang="en-US" sz="1826" dirty="0">
                <a:solidFill>
                  <a:srgbClr val="000000"/>
                </a:solidFill>
                <a:latin typeface="Open Sans Extra Bold"/>
              </a:rPr>
              <a:t> </a:t>
            </a:r>
            <a:r>
              <a:rPr lang="en-US" sz="1826" dirty="0" err="1">
                <a:solidFill>
                  <a:srgbClr val="000000"/>
                </a:solidFill>
                <a:latin typeface="Open Sans Extra Bold"/>
              </a:rPr>
              <a:t>antara</a:t>
            </a:r>
            <a:r>
              <a:rPr lang="en-US" sz="1826" dirty="0">
                <a:solidFill>
                  <a:srgbClr val="000000"/>
                </a:solidFill>
                <a:latin typeface="Open Sans Extra Bold"/>
              </a:rPr>
              <a:t> lain </a:t>
            </a:r>
            <a:r>
              <a:rPr lang="en-US" sz="1826" dirty="0" err="1">
                <a:solidFill>
                  <a:srgbClr val="000000"/>
                </a:solidFill>
                <a:latin typeface="Open Sans Extra Bold"/>
              </a:rPr>
              <a:t>surat</a:t>
            </a:r>
            <a:r>
              <a:rPr lang="en-US" sz="1826" dirty="0">
                <a:solidFill>
                  <a:srgbClr val="000000"/>
                </a:solidFill>
                <a:latin typeface="Open Sans Extra Bold"/>
              </a:rPr>
              <a:t> </a:t>
            </a:r>
            <a:r>
              <a:rPr lang="en-US" sz="1826" dirty="0" err="1">
                <a:solidFill>
                  <a:srgbClr val="000000"/>
                </a:solidFill>
                <a:latin typeface="Open Sans Extra Bold"/>
              </a:rPr>
              <a:t>penting</a:t>
            </a:r>
            <a:r>
              <a:rPr lang="en-US" sz="1826" dirty="0">
                <a:solidFill>
                  <a:srgbClr val="000000"/>
                </a:solidFill>
                <a:latin typeface="Open Sans Extra Bold"/>
              </a:rPr>
              <a:t>, </a:t>
            </a:r>
            <a:r>
              <a:rPr lang="en-US" sz="1826" dirty="0" err="1">
                <a:solidFill>
                  <a:srgbClr val="000000"/>
                </a:solidFill>
                <a:latin typeface="Open Sans Extra Bold"/>
              </a:rPr>
              <a:t>surat</a:t>
            </a:r>
            <a:r>
              <a:rPr lang="en-US" sz="1826" dirty="0">
                <a:solidFill>
                  <a:srgbClr val="000000"/>
                </a:solidFill>
                <a:latin typeface="Open Sans Extra Bold"/>
              </a:rPr>
              <a:t> </a:t>
            </a:r>
            <a:r>
              <a:rPr lang="en-US" sz="1826" dirty="0" err="1">
                <a:solidFill>
                  <a:srgbClr val="000000"/>
                </a:solidFill>
                <a:latin typeface="Open Sans Extra Bold"/>
              </a:rPr>
              <a:t>rahasia</a:t>
            </a:r>
            <a:r>
              <a:rPr lang="en-US" sz="1826" dirty="0">
                <a:solidFill>
                  <a:srgbClr val="000000"/>
                </a:solidFill>
                <a:latin typeface="Open Sans Extra Bold"/>
              </a:rPr>
              <a:t> dan </a:t>
            </a:r>
            <a:r>
              <a:rPr lang="en-US" sz="1826" dirty="0" err="1">
                <a:solidFill>
                  <a:srgbClr val="000000"/>
                </a:solidFill>
                <a:latin typeface="Open Sans Extra Bold"/>
              </a:rPr>
              <a:t>surat</a:t>
            </a:r>
            <a:r>
              <a:rPr lang="en-US" sz="1826" dirty="0">
                <a:solidFill>
                  <a:srgbClr val="000000"/>
                </a:solidFill>
                <a:latin typeface="Open Sans Extra Bold"/>
              </a:rPr>
              <a:t> </a:t>
            </a:r>
            <a:r>
              <a:rPr lang="en-US" sz="1826" dirty="0" err="1">
                <a:solidFill>
                  <a:srgbClr val="000000"/>
                </a:solidFill>
                <a:latin typeface="Open Sans Extra Bold"/>
              </a:rPr>
              <a:t>biasa</a:t>
            </a:r>
            <a:endParaRPr lang="en-US" sz="1826" dirty="0">
              <a:solidFill>
                <a:srgbClr val="000000"/>
              </a:solidFill>
              <a:latin typeface="Open Sans Extra Bold"/>
            </a:endParaRPr>
          </a:p>
        </p:txBody>
      </p:sp>
      <p:sp>
        <p:nvSpPr>
          <p:cNvPr id="26" name="TextBox 26"/>
          <p:cNvSpPr txBox="1"/>
          <p:nvPr/>
        </p:nvSpPr>
        <p:spPr>
          <a:xfrm>
            <a:off x="682647" y="489656"/>
            <a:ext cx="4840803" cy="617552"/>
          </a:xfrm>
          <a:prstGeom prst="rect">
            <a:avLst/>
          </a:prstGeom>
        </p:spPr>
        <p:txBody>
          <a:bodyPr lIns="0" tIns="0" rIns="0" bIns="0" rtlCol="0" anchor="t">
            <a:spAutoFit/>
          </a:bodyPr>
          <a:lstStyle/>
          <a:p>
            <a:pPr algn="ctr">
              <a:lnSpc>
                <a:spcPts val="4574"/>
              </a:lnSpc>
            </a:pPr>
            <a:r>
              <a:rPr lang="en-US" sz="3267" spc="205" dirty="0" err="1">
                <a:solidFill>
                  <a:srgbClr val="FFFFFF"/>
                </a:solidFill>
                <a:latin typeface="Bugaki"/>
              </a:rPr>
              <a:t>Menangani</a:t>
            </a:r>
            <a:r>
              <a:rPr lang="en-US" sz="3267" spc="205" dirty="0">
                <a:solidFill>
                  <a:srgbClr val="FFFFFF"/>
                </a:solidFill>
                <a:latin typeface="Bugaki"/>
              </a:rPr>
              <a:t> Surat</a:t>
            </a:r>
          </a:p>
        </p:txBody>
      </p:sp>
      <p:sp>
        <p:nvSpPr>
          <p:cNvPr id="27" name="TextBox 27"/>
          <p:cNvSpPr txBox="1"/>
          <p:nvPr/>
        </p:nvSpPr>
        <p:spPr>
          <a:xfrm rot="-5400000">
            <a:off x="-573979" y="2459843"/>
            <a:ext cx="3246376" cy="971281"/>
          </a:xfrm>
          <a:prstGeom prst="rect">
            <a:avLst/>
          </a:prstGeom>
        </p:spPr>
        <p:txBody>
          <a:bodyPr lIns="0" tIns="0" rIns="0" bIns="0" rtlCol="0" anchor="t">
            <a:spAutoFit/>
          </a:bodyPr>
          <a:lstStyle/>
          <a:p>
            <a:pPr algn="ctr">
              <a:lnSpc>
                <a:spcPts val="3743"/>
              </a:lnSpc>
            </a:pPr>
            <a:r>
              <a:rPr lang="en-US" sz="2674" spc="168">
                <a:solidFill>
                  <a:srgbClr val="FFFFFF"/>
                </a:solidFill>
                <a:latin typeface="Bugaki"/>
              </a:rPr>
              <a:t>Sistem Kartu Kendali</a:t>
            </a:r>
          </a:p>
        </p:txBody>
      </p:sp>
      <p:sp>
        <p:nvSpPr>
          <p:cNvPr id="28" name="TextBox 28"/>
          <p:cNvSpPr txBox="1"/>
          <p:nvPr/>
        </p:nvSpPr>
        <p:spPr>
          <a:xfrm>
            <a:off x="2346558" y="3275916"/>
            <a:ext cx="6283074" cy="953721"/>
          </a:xfrm>
          <a:prstGeom prst="rect">
            <a:avLst/>
          </a:prstGeom>
        </p:spPr>
        <p:txBody>
          <a:bodyPr lIns="0" tIns="0" rIns="0" bIns="0" rtlCol="0" anchor="t">
            <a:spAutoFit/>
          </a:bodyPr>
          <a:lstStyle/>
          <a:p>
            <a:pPr>
              <a:lnSpc>
                <a:spcPts val="2557"/>
              </a:lnSpc>
              <a:spcBef>
                <a:spcPct val="0"/>
              </a:spcBef>
            </a:pPr>
            <a:r>
              <a:rPr lang="en-US" sz="1826" dirty="0">
                <a:solidFill>
                  <a:srgbClr val="000000"/>
                </a:solidFill>
                <a:latin typeface="Open Sans Extra Bold"/>
              </a:rPr>
              <a:t>Lembar </a:t>
            </a:r>
            <a:r>
              <a:rPr lang="en-US" sz="1826" dirty="0" err="1">
                <a:solidFill>
                  <a:srgbClr val="000000"/>
                </a:solidFill>
                <a:latin typeface="Open Sans Extra Bold"/>
              </a:rPr>
              <a:t>kartu</a:t>
            </a:r>
            <a:r>
              <a:rPr lang="en-US" sz="1826" dirty="0">
                <a:solidFill>
                  <a:srgbClr val="000000"/>
                </a:solidFill>
                <a:latin typeface="Open Sans Extra Bold"/>
              </a:rPr>
              <a:t> </a:t>
            </a:r>
            <a:r>
              <a:rPr lang="en-US" sz="1826" dirty="0" err="1">
                <a:solidFill>
                  <a:srgbClr val="000000"/>
                </a:solidFill>
                <a:latin typeface="Open Sans Extra Bold"/>
              </a:rPr>
              <a:t>kendali</a:t>
            </a:r>
            <a:r>
              <a:rPr lang="en-US" sz="1826" dirty="0">
                <a:solidFill>
                  <a:srgbClr val="000000"/>
                </a:solidFill>
                <a:latin typeface="Open Sans Extra Bold"/>
              </a:rPr>
              <a:t> </a:t>
            </a:r>
            <a:r>
              <a:rPr lang="en-US" sz="1826" dirty="0" err="1">
                <a:solidFill>
                  <a:srgbClr val="000000"/>
                </a:solidFill>
                <a:latin typeface="Open Sans Extra Bold"/>
              </a:rPr>
              <a:t>terdiri</a:t>
            </a:r>
            <a:r>
              <a:rPr lang="en-US" sz="1826" dirty="0">
                <a:solidFill>
                  <a:srgbClr val="000000"/>
                </a:solidFill>
                <a:latin typeface="Open Sans Extra Bold"/>
              </a:rPr>
              <a:t> </a:t>
            </a:r>
            <a:r>
              <a:rPr lang="en-US" sz="1826" dirty="0" err="1">
                <a:solidFill>
                  <a:srgbClr val="000000"/>
                </a:solidFill>
                <a:latin typeface="Open Sans Extra Bold"/>
              </a:rPr>
              <a:t>atas</a:t>
            </a:r>
            <a:r>
              <a:rPr lang="en-US" sz="1826" dirty="0">
                <a:solidFill>
                  <a:srgbClr val="000000"/>
                </a:solidFill>
                <a:latin typeface="Open Sans Extra Bold"/>
              </a:rPr>
              <a:t> 3 </a:t>
            </a:r>
            <a:r>
              <a:rPr lang="en-US" sz="1826" dirty="0" err="1">
                <a:solidFill>
                  <a:srgbClr val="000000"/>
                </a:solidFill>
                <a:latin typeface="Open Sans Extra Bold"/>
              </a:rPr>
              <a:t>warna</a:t>
            </a:r>
            <a:r>
              <a:rPr lang="en-US" sz="1826" dirty="0">
                <a:solidFill>
                  <a:srgbClr val="000000"/>
                </a:solidFill>
                <a:latin typeface="Open Sans Extra Bold"/>
              </a:rPr>
              <a:t> </a:t>
            </a:r>
            <a:r>
              <a:rPr lang="en-US" sz="1826" dirty="0" err="1">
                <a:solidFill>
                  <a:srgbClr val="000000"/>
                </a:solidFill>
                <a:latin typeface="Open Sans Extra Bold"/>
              </a:rPr>
              <a:t>yaitu</a:t>
            </a:r>
            <a:r>
              <a:rPr lang="en-US" sz="1826" dirty="0">
                <a:solidFill>
                  <a:srgbClr val="000000"/>
                </a:solidFill>
                <a:latin typeface="Open Sans Extra Bold"/>
              </a:rPr>
              <a:t>: Lembar 1 </a:t>
            </a:r>
            <a:r>
              <a:rPr lang="en-US" sz="1826" dirty="0" err="1">
                <a:solidFill>
                  <a:srgbClr val="000000"/>
                </a:solidFill>
                <a:latin typeface="Open Sans Extra Bold"/>
              </a:rPr>
              <a:t>berwarna</a:t>
            </a:r>
            <a:r>
              <a:rPr lang="en-US" sz="1826" dirty="0">
                <a:solidFill>
                  <a:srgbClr val="000000"/>
                </a:solidFill>
                <a:latin typeface="Open Sans Extra Bold"/>
              </a:rPr>
              <a:t> </a:t>
            </a:r>
            <a:r>
              <a:rPr lang="en-US" sz="1826" dirty="0" err="1">
                <a:solidFill>
                  <a:srgbClr val="000000"/>
                </a:solidFill>
                <a:latin typeface="Open Sans Extra Bold"/>
              </a:rPr>
              <a:t>kuning</a:t>
            </a:r>
            <a:r>
              <a:rPr lang="en-US" sz="1826" dirty="0">
                <a:solidFill>
                  <a:srgbClr val="000000"/>
                </a:solidFill>
                <a:latin typeface="Open Sans Extra Bold"/>
              </a:rPr>
              <a:t>, Lembar 2 </a:t>
            </a:r>
            <a:r>
              <a:rPr lang="en-US" sz="1826" dirty="0" err="1">
                <a:solidFill>
                  <a:srgbClr val="000000"/>
                </a:solidFill>
                <a:latin typeface="Open Sans Extra Bold"/>
              </a:rPr>
              <a:t>berwarna</a:t>
            </a:r>
            <a:r>
              <a:rPr lang="en-US" sz="1826" dirty="0">
                <a:solidFill>
                  <a:srgbClr val="000000"/>
                </a:solidFill>
                <a:latin typeface="Open Sans Extra Bold"/>
              </a:rPr>
              <a:t> </a:t>
            </a:r>
            <a:r>
              <a:rPr lang="en-US" sz="1826" dirty="0" err="1">
                <a:solidFill>
                  <a:srgbClr val="000000"/>
                </a:solidFill>
                <a:latin typeface="Open Sans Extra Bold"/>
              </a:rPr>
              <a:t>hijau</a:t>
            </a:r>
            <a:r>
              <a:rPr lang="en-US" sz="1826" dirty="0">
                <a:solidFill>
                  <a:srgbClr val="000000"/>
                </a:solidFill>
                <a:latin typeface="Open Sans Extra Bold"/>
              </a:rPr>
              <a:t> dan Lembar 3 </a:t>
            </a:r>
            <a:r>
              <a:rPr lang="en-US" sz="1826" dirty="0" err="1">
                <a:solidFill>
                  <a:srgbClr val="000000"/>
                </a:solidFill>
                <a:latin typeface="Open Sans Extra Bold"/>
              </a:rPr>
              <a:t>berwarna</a:t>
            </a:r>
            <a:r>
              <a:rPr lang="en-US" sz="1826" dirty="0">
                <a:solidFill>
                  <a:srgbClr val="000000"/>
                </a:solidFill>
                <a:latin typeface="Open Sans Extra Bold"/>
              </a:rPr>
              <a:t> </a:t>
            </a:r>
            <a:r>
              <a:rPr lang="en-US" sz="1826" dirty="0" err="1">
                <a:solidFill>
                  <a:srgbClr val="000000"/>
                </a:solidFill>
                <a:latin typeface="Open Sans Extra Bold"/>
              </a:rPr>
              <a:t>merah</a:t>
            </a:r>
            <a:r>
              <a:rPr lang="en-US" sz="1826" dirty="0">
                <a:solidFill>
                  <a:srgbClr val="000000"/>
                </a:solidFill>
                <a:latin typeface="Open Sans Extra Bold"/>
              </a:rPr>
              <a:t>.</a:t>
            </a:r>
          </a:p>
        </p:txBody>
      </p:sp>
      <p:pic>
        <p:nvPicPr>
          <p:cNvPr id="20" name="Picture 10">
            <a:hlinkClick r:id="" action="ppaction://hlinkshowjump?jump=nextslide">
              <a:snd r:embed="rId6" name="click.wav"/>
            </a:hlinkClick>
            <a:extLst>
              <a:ext uri="{FF2B5EF4-FFF2-40B4-BE49-F238E27FC236}">
                <a16:creationId xmlns:a16="http://schemas.microsoft.com/office/drawing/2014/main" id="{63AF9B9F-D327-6FDE-E380-67FA8C062268}"/>
              </a:ext>
            </a:extLst>
          </p:cNvPr>
          <p:cNvPicPr>
            <a:picLocks noChangeAspect="1"/>
          </p:cNvPicPr>
          <p:nvPr/>
        </p:nvPicPr>
        <p:blipFill>
          <a:blip r:embed="rId7"/>
          <a:srcRect l="1495" t="1911" r="71866" b="72140"/>
          <a:stretch>
            <a:fillRect/>
          </a:stretch>
        </p:blipFill>
        <p:spPr>
          <a:xfrm>
            <a:off x="8202856" y="148229"/>
            <a:ext cx="864944" cy="832553"/>
          </a:xfrm>
          <a:prstGeom prst="rect">
            <a:avLst/>
          </a:prstGeom>
        </p:spPr>
      </p:pic>
      <p:pic>
        <p:nvPicPr>
          <p:cNvPr id="21" name="Picture 11">
            <a:hlinkClick r:id="" action="ppaction://hlinkshowjump?jump=previousslide">
              <a:snd r:embed="rId6" name="click.wav"/>
            </a:hlinkClick>
            <a:extLst>
              <a:ext uri="{FF2B5EF4-FFF2-40B4-BE49-F238E27FC236}">
                <a16:creationId xmlns:a16="http://schemas.microsoft.com/office/drawing/2014/main" id="{4E7BEC2A-6B3A-2748-F9B3-DC8B206CD6D9}"/>
              </a:ext>
            </a:extLst>
          </p:cNvPr>
          <p:cNvPicPr>
            <a:picLocks noChangeAspect="1"/>
          </p:cNvPicPr>
          <p:nvPr/>
        </p:nvPicPr>
        <p:blipFill>
          <a:blip r:embed="rId8"/>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19"/>
                                        </p:tgtEl>
                                      </p:cBhvr>
                                    </p:animEffect>
                                    <p:animScale>
                                      <p:cBhvr>
                                        <p:cTn id="7" dur="1000" autoRev="1" fill="hold"/>
                                        <p:tgtEl>
                                          <p:spTgt spid="19"/>
                                        </p:tgtEl>
                                      </p:cBhvr>
                                      <p:by x="105000" y="105000"/>
                                    </p:animScale>
                                  </p:childTnLst>
                                </p:cTn>
                              </p:par>
                              <p:par>
                                <p:cTn id="8" presetID="10"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1910511" y="1057260"/>
            <a:ext cx="6719121" cy="3698464"/>
          </a:xfrm>
          <a:prstGeom prst="rect">
            <a:avLst/>
          </a:prstGeom>
        </p:spPr>
      </p:pic>
      <p:grpSp>
        <p:nvGrpSpPr>
          <p:cNvPr id="3" name="Group 3"/>
          <p:cNvGrpSpPr/>
          <p:nvPr/>
        </p:nvGrpSpPr>
        <p:grpSpPr>
          <a:xfrm rot="-5400000">
            <a:off x="-728414" y="2339034"/>
            <a:ext cx="3620479" cy="1134914"/>
            <a:chOff x="0" y="0"/>
            <a:chExt cx="1579957" cy="495270"/>
          </a:xfrm>
        </p:grpSpPr>
        <p:sp>
          <p:nvSpPr>
            <p:cNvPr id="4" name="Freeform 4"/>
            <p:cNvSpPr/>
            <p:nvPr/>
          </p:nvSpPr>
          <p:spPr>
            <a:xfrm>
              <a:off x="0" y="0"/>
              <a:ext cx="1579957" cy="495270"/>
            </a:xfrm>
            <a:custGeom>
              <a:avLst/>
              <a:gdLst/>
              <a:ahLst/>
              <a:cxnLst/>
              <a:rect l="l" t="t" r="r" b="b"/>
              <a:pathLst>
                <a:path w="1579957" h="495270">
                  <a:moveTo>
                    <a:pt x="53459" y="0"/>
                  </a:moveTo>
                  <a:lnTo>
                    <a:pt x="1526498" y="0"/>
                  </a:lnTo>
                  <a:cubicBezTo>
                    <a:pt x="1556023" y="0"/>
                    <a:pt x="1579957" y="23935"/>
                    <a:pt x="1579957" y="53459"/>
                  </a:cubicBezTo>
                  <a:lnTo>
                    <a:pt x="1579957" y="441811"/>
                  </a:lnTo>
                  <a:cubicBezTo>
                    <a:pt x="1579957" y="471336"/>
                    <a:pt x="1556023" y="495270"/>
                    <a:pt x="1526498" y="495270"/>
                  </a:cubicBezTo>
                  <a:lnTo>
                    <a:pt x="53459" y="495270"/>
                  </a:lnTo>
                  <a:cubicBezTo>
                    <a:pt x="23935" y="495270"/>
                    <a:pt x="0" y="471336"/>
                    <a:pt x="0" y="441811"/>
                  </a:cubicBezTo>
                  <a:lnTo>
                    <a:pt x="0" y="53459"/>
                  </a:lnTo>
                  <a:cubicBezTo>
                    <a:pt x="0" y="23935"/>
                    <a:pt x="23935" y="0"/>
                    <a:pt x="53459" y="0"/>
                  </a:cubicBezTo>
                  <a:close/>
                </a:path>
              </a:pathLst>
            </a:custGeom>
            <a:solidFill>
              <a:srgbClr val="FDBD45"/>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6" name="TextBox 6"/>
          <p:cNvSpPr txBox="1"/>
          <p:nvPr/>
        </p:nvSpPr>
        <p:spPr>
          <a:xfrm rot="-5400000">
            <a:off x="-573979" y="2420851"/>
            <a:ext cx="3246376" cy="971281"/>
          </a:xfrm>
          <a:prstGeom prst="rect">
            <a:avLst/>
          </a:prstGeom>
        </p:spPr>
        <p:txBody>
          <a:bodyPr lIns="0" tIns="0" rIns="0" bIns="0" rtlCol="0" anchor="t">
            <a:spAutoFit/>
          </a:bodyPr>
          <a:lstStyle/>
          <a:p>
            <a:pPr algn="ctr">
              <a:lnSpc>
                <a:spcPts val="3743"/>
              </a:lnSpc>
            </a:pPr>
            <a:r>
              <a:rPr lang="en-US" sz="2674" spc="168">
                <a:solidFill>
                  <a:srgbClr val="FFFFFF"/>
                </a:solidFill>
                <a:latin typeface="Bugaki"/>
              </a:rPr>
              <a:t>Sistem Kartu Kendali</a:t>
            </a:r>
          </a:p>
        </p:txBody>
      </p:sp>
      <p:sp>
        <p:nvSpPr>
          <p:cNvPr id="7" name="TextBox 7"/>
          <p:cNvSpPr txBox="1"/>
          <p:nvPr/>
        </p:nvSpPr>
        <p:spPr>
          <a:xfrm>
            <a:off x="2239903" y="190990"/>
            <a:ext cx="4664194" cy="723395"/>
          </a:xfrm>
          <a:prstGeom prst="rect">
            <a:avLst/>
          </a:prstGeom>
        </p:spPr>
        <p:txBody>
          <a:bodyPr lIns="0" tIns="0" rIns="0" bIns="0" rtlCol="0" anchor="t">
            <a:spAutoFit/>
          </a:bodyPr>
          <a:lstStyle/>
          <a:p>
            <a:pPr algn="ctr">
              <a:lnSpc>
                <a:spcPts val="5378"/>
              </a:lnSpc>
            </a:pPr>
            <a:r>
              <a:rPr lang="en-US" sz="3842" spc="242">
                <a:solidFill>
                  <a:srgbClr val="2B3467"/>
                </a:solidFill>
                <a:latin typeface="Bugaki"/>
              </a:rPr>
              <a:t>Format</a:t>
            </a:r>
          </a:p>
        </p:txBody>
      </p:sp>
      <p:sp>
        <p:nvSpPr>
          <p:cNvPr id="8" name="TextBox 8"/>
          <p:cNvSpPr txBox="1"/>
          <p:nvPr/>
        </p:nvSpPr>
        <p:spPr>
          <a:xfrm>
            <a:off x="2108080" y="1530722"/>
            <a:ext cx="1366540"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Diisi indeks surat</a:t>
            </a:r>
          </a:p>
        </p:txBody>
      </p:sp>
      <p:sp>
        <p:nvSpPr>
          <p:cNvPr id="9" name="TextBox 9"/>
          <p:cNvSpPr txBox="1"/>
          <p:nvPr/>
        </p:nvSpPr>
        <p:spPr>
          <a:xfrm>
            <a:off x="6917369" y="1425947"/>
            <a:ext cx="1978804" cy="40767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Diisi kode klasifikasi menurut pola klasifikasi</a:t>
            </a:r>
          </a:p>
        </p:txBody>
      </p:sp>
      <p:sp>
        <p:nvSpPr>
          <p:cNvPr id="10" name="TextBox 10"/>
          <p:cNvSpPr txBox="1"/>
          <p:nvPr/>
        </p:nvSpPr>
        <p:spPr>
          <a:xfrm>
            <a:off x="3612645" y="1425947"/>
            <a:ext cx="1510925" cy="40767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Diisi tanggal terima surat</a:t>
            </a:r>
          </a:p>
        </p:txBody>
      </p:sp>
      <p:sp>
        <p:nvSpPr>
          <p:cNvPr id="11" name="TextBox 11"/>
          <p:cNvSpPr txBox="1"/>
          <p:nvPr/>
        </p:nvSpPr>
        <p:spPr>
          <a:xfrm>
            <a:off x="5693536" y="1425947"/>
            <a:ext cx="1223833" cy="10363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Diisi nomor surat sesuai dengan urutan kartu kendali surat masuk</a:t>
            </a:r>
          </a:p>
        </p:txBody>
      </p:sp>
      <p:sp>
        <p:nvSpPr>
          <p:cNvPr id="12" name="TextBox 12"/>
          <p:cNvSpPr txBox="1"/>
          <p:nvPr/>
        </p:nvSpPr>
        <p:spPr>
          <a:xfrm>
            <a:off x="4681255" y="1086727"/>
            <a:ext cx="2430330" cy="131578"/>
          </a:xfrm>
          <a:prstGeom prst="rect">
            <a:avLst/>
          </a:prstGeom>
        </p:spPr>
        <p:txBody>
          <a:bodyPr lIns="0" tIns="0" rIns="0" bIns="0" rtlCol="0" anchor="t">
            <a:spAutoFit/>
          </a:bodyPr>
          <a:lstStyle/>
          <a:p>
            <a:pPr algn="ctr">
              <a:lnSpc>
                <a:spcPts val="1187"/>
              </a:lnSpc>
              <a:spcBef>
                <a:spcPct val="0"/>
              </a:spcBef>
            </a:pPr>
            <a:r>
              <a:rPr lang="en-US" sz="847">
                <a:solidFill>
                  <a:srgbClr val="000000"/>
                </a:solidFill>
                <a:latin typeface="Open Sans Extra Bold"/>
              </a:rPr>
              <a:t>Diisi apakah surat masuk atau surat keluar</a:t>
            </a:r>
          </a:p>
        </p:txBody>
      </p:sp>
      <p:sp>
        <p:nvSpPr>
          <p:cNvPr id="13" name="TextBox 13"/>
          <p:cNvSpPr txBox="1"/>
          <p:nvPr/>
        </p:nvSpPr>
        <p:spPr>
          <a:xfrm>
            <a:off x="3122745" y="1901451"/>
            <a:ext cx="1087189"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Diisi hal surat</a:t>
            </a:r>
          </a:p>
        </p:txBody>
      </p:sp>
      <p:sp>
        <p:nvSpPr>
          <p:cNvPr id="14" name="TextBox 14"/>
          <p:cNvSpPr txBox="1"/>
          <p:nvPr/>
        </p:nvSpPr>
        <p:spPr>
          <a:xfrm>
            <a:off x="3117622" y="2226053"/>
            <a:ext cx="1630114"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Diisi ringkasan surat</a:t>
            </a:r>
          </a:p>
        </p:txBody>
      </p:sp>
      <p:sp>
        <p:nvSpPr>
          <p:cNvPr id="15" name="TextBox 15"/>
          <p:cNvSpPr txBox="1"/>
          <p:nvPr/>
        </p:nvSpPr>
        <p:spPr>
          <a:xfrm>
            <a:off x="3127045" y="2534009"/>
            <a:ext cx="1211759"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Lampiran surat</a:t>
            </a:r>
          </a:p>
        </p:txBody>
      </p:sp>
      <p:sp>
        <p:nvSpPr>
          <p:cNvPr id="16" name="TextBox 16"/>
          <p:cNvSpPr txBox="1"/>
          <p:nvPr/>
        </p:nvSpPr>
        <p:spPr>
          <a:xfrm>
            <a:off x="3099443" y="2887442"/>
            <a:ext cx="2478722" cy="40767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Alamat pengirim surat kalau merupakan surat masuk</a:t>
            </a:r>
          </a:p>
        </p:txBody>
      </p:sp>
      <p:sp>
        <p:nvSpPr>
          <p:cNvPr id="17" name="TextBox 17"/>
          <p:cNvSpPr txBox="1"/>
          <p:nvPr/>
        </p:nvSpPr>
        <p:spPr>
          <a:xfrm>
            <a:off x="6364295" y="2945704"/>
            <a:ext cx="2027286" cy="40767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Alamat yang dikirimi surat untuk surat keluar</a:t>
            </a:r>
          </a:p>
        </p:txBody>
      </p:sp>
      <p:sp>
        <p:nvSpPr>
          <p:cNvPr id="18" name="TextBox 18"/>
          <p:cNvSpPr txBox="1"/>
          <p:nvPr/>
        </p:nvSpPr>
        <p:spPr>
          <a:xfrm>
            <a:off x="3197565" y="3466200"/>
            <a:ext cx="1436936"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Diisi tanggal surat</a:t>
            </a:r>
          </a:p>
        </p:txBody>
      </p:sp>
      <p:sp>
        <p:nvSpPr>
          <p:cNvPr id="19" name="TextBox 19"/>
          <p:cNvSpPr txBox="1"/>
          <p:nvPr/>
        </p:nvSpPr>
        <p:spPr>
          <a:xfrm>
            <a:off x="3117622" y="3835770"/>
            <a:ext cx="1474887"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Diisi unit pengolah</a:t>
            </a:r>
          </a:p>
        </p:txBody>
      </p:sp>
      <p:sp>
        <p:nvSpPr>
          <p:cNvPr id="20" name="TextBox 20"/>
          <p:cNvSpPr txBox="1"/>
          <p:nvPr/>
        </p:nvSpPr>
        <p:spPr>
          <a:xfrm>
            <a:off x="6967307" y="3925305"/>
            <a:ext cx="1508841" cy="40767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Diisi paraf pengolah surat</a:t>
            </a:r>
          </a:p>
        </p:txBody>
      </p:sp>
      <p:pic>
        <p:nvPicPr>
          <p:cNvPr id="27" name="Picture 5">
            <a:extLst>
              <a:ext uri="{FF2B5EF4-FFF2-40B4-BE49-F238E27FC236}">
                <a16:creationId xmlns:a16="http://schemas.microsoft.com/office/drawing/2014/main" id="{A6A7864F-BB02-0A64-E051-FDD3848827F0}"/>
              </a:ext>
            </a:extLst>
          </p:cNvPr>
          <p:cNvPicPr>
            <a:picLocks noChangeAspect="1"/>
          </p:cNvPicPr>
          <p:nvPr/>
        </p:nvPicPr>
        <p:blipFill>
          <a:blip r:embed="rId5">
            <a:alphaModFix amt="19999"/>
          </a:blip>
          <a:srcRect/>
          <a:stretch>
            <a:fillRect/>
          </a:stretch>
        </p:blipFill>
        <p:spPr>
          <a:xfrm>
            <a:off x="2014145" y="13985"/>
            <a:ext cx="5129695" cy="5129695"/>
          </a:xfrm>
          <a:prstGeom prst="rect">
            <a:avLst/>
          </a:prstGeom>
        </p:spPr>
      </p:pic>
      <p:pic>
        <p:nvPicPr>
          <p:cNvPr id="21" name="Picture 6">
            <a:hlinkClick r:id="rId6" action="ppaction://hlinksldjump">
              <a:snd r:embed="rId7" name="click.wav"/>
            </a:hlinkClick>
            <a:extLst>
              <a:ext uri="{FF2B5EF4-FFF2-40B4-BE49-F238E27FC236}">
                <a16:creationId xmlns:a16="http://schemas.microsoft.com/office/drawing/2014/main" id="{4DDCBE3B-0985-C22B-65BE-E5093325060E}"/>
              </a:ext>
            </a:extLst>
          </p:cNvPr>
          <p:cNvPicPr>
            <a:picLocks noChangeAspect="1"/>
          </p:cNvPicPr>
          <p:nvPr/>
        </p:nvPicPr>
        <p:blipFill>
          <a:blip r:embed="rId8"/>
          <a:srcRect l="1495" t="1911" r="71866" b="72140"/>
          <a:stretch>
            <a:fillRect/>
          </a:stretch>
        </p:blipFill>
        <p:spPr>
          <a:xfrm>
            <a:off x="7467600" y="158328"/>
            <a:ext cx="854685" cy="832552"/>
          </a:xfrm>
          <a:prstGeom prst="rect">
            <a:avLst/>
          </a:prstGeom>
        </p:spPr>
      </p:pic>
      <p:pic>
        <p:nvPicPr>
          <p:cNvPr id="22" name="Picture 7">
            <a:hlinkClick r:id="" action="ppaction://hlinkshowjump?jump=previousslide">
              <a:snd r:embed="rId7" name="click.wav"/>
            </a:hlinkClick>
            <a:extLst>
              <a:ext uri="{FF2B5EF4-FFF2-40B4-BE49-F238E27FC236}">
                <a16:creationId xmlns:a16="http://schemas.microsoft.com/office/drawing/2014/main" id="{2C725927-68DB-2E18-E2A9-2BE08C223511}"/>
              </a:ext>
            </a:extLst>
          </p:cNvPr>
          <p:cNvPicPr>
            <a:picLocks noChangeAspect="1"/>
          </p:cNvPicPr>
          <p:nvPr/>
        </p:nvPicPr>
        <p:blipFill>
          <a:blip r:embed="rId8"/>
          <a:srcRect l="72322" t="3827" r="3119" b="71956"/>
          <a:stretch>
            <a:fillRect/>
          </a:stretch>
        </p:blipFill>
        <p:spPr>
          <a:xfrm>
            <a:off x="8253610" y="226172"/>
            <a:ext cx="775550" cy="76470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7"/>
                                        </p:tgtEl>
                                      </p:cBhvr>
                                    </p:animEffect>
                                    <p:animScale>
                                      <p:cBhvr>
                                        <p:cTn id="7" dur="100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9384" r="1219" b="9387"/>
          <a:stretch>
            <a:fillRect/>
          </a:stretch>
        </p:blipFill>
        <p:spPr>
          <a:xfrm>
            <a:off x="0" y="0"/>
            <a:ext cx="9144000" cy="5143500"/>
          </a:xfrm>
          <a:prstGeom prst="rect">
            <a:avLst/>
          </a:prstGeom>
        </p:spPr>
      </p:pic>
      <p:grpSp>
        <p:nvGrpSpPr>
          <p:cNvPr id="3" name="Group 3"/>
          <p:cNvGrpSpPr/>
          <p:nvPr/>
        </p:nvGrpSpPr>
        <p:grpSpPr>
          <a:xfrm>
            <a:off x="994181" y="799639"/>
            <a:ext cx="7155638" cy="1130233"/>
            <a:chOff x="0" y="0"/>
            <a:chExt cx="4730011" cy="747105"/>
          </a:xfrm>
        </p:grpSpPr>
        <p:sp>
          <p:nvSpPr>
            <p:cNvPr id="4" name="Freeform 4"/>
            <p:cNvSpPr/>
            <p:nvPr/>
          </p:nvSpPr>
          <p:spPr>
            <a:xfrm>
              <a:off x="0" y="0"/>
              <a:ext cx="4730011" cy="747105"/>
            </a:xfrm>
            <a:custGeom>
              <a:avLst/>
              <a:gdLst/>
              <a:ahLst/>
              <a:cxnLst/>
              <a:rect l="l" t="t" r="r" b="b"/>
              <a:pathLst>
                <a:path w="4730011" h="747105">
                  <a:moveTo>
                    <a:pt x="27048" y="0"/>
                  </a:moveTo>
                  <a:lnTo>
                    <a:pt x="4702963" y="0"/>
                  </a:lnTo>
                  <a:cubicBezTo>
                    <a:pt x="4710137" y="0"/>
                    <a:pt x="4717016" y="2850"/>
                    <a:pt x="4722089" y="7922"/>
                  </a:cubicBezTo>
                  <a:cubicBezTo>
                    <a:pt x="4727161" y="12995"/>
                    <a:pt x="4730011" y="19875"/>
                    <a:pt x="4730011" y="27048"/>
                  </a:cubicBezTo>
                  <a:lnTo>
                    <a:pt x="4730011" y="720057"/>
                  </a:lnTo>
                  <a:cubicBezTo>
                    <a:pt x="4730011" y="727231"/>
                    <a:pt x="4727161" y="734110"/>
                    <a:pt x="4722089" y="739183"/>
                  </a:cubicBezTo>
                  <a:cubicBezTo>
                    <a:pt x="4717016" y="744256"/>
                    <a:pt x="4710137" y="747105"/>
                    <a:pt x="4702963" y="747105"/>
                  </a:cubicBezTo>
                  <a:lnTo>
                    <a:pt x="27048" y="747105"/>
                  </a:lnTo>
                  <a:cubicBezTo>
                    <a:pt x="19875" y="747105"/>
                    <a:pt x="12995" y="744256"/>
                    <a:pt x="7922" y="739183"/>
                  </a:cubicBezTo>
                  <a:cubicBezTo>
                    <a:pt x="2850" y="734110"/>
                    <a:pt x="0" y="727231"/>
                    <a:pt x="0" y="720057"/>
                  </a:cubicBezTo>
                  <a:lnTo>
                    <a:pt x="0" y="27048"/>
                  </a:lnTo>
                  <a:cubicBezTo>
                    <a:pt x="0" y="19875"/>
                    <a:pt x="2850" y="12995"/>
                    <a:pt x="7922" y="7922"/>
                  </a:cubicBezTo>
                  <a:cubicBezTo>
                    <a:pt x="12995" y="2850"/>
                    <a:pt x="19875" y="0"/>
                    <a:pt x="27048" y="0"/>
                  </a:cubicBezTo>
                  <a:close/>
                </a:path>
              </a:pathLst>
            </a:custGeom>
            <a:solidFill>
              <a:srgbClr val="2B3467"/>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6" name="AutoShape 6"/>
          <p:cNvSpPr/>
          <p:nvPr/>
        </p:nvSpPr>
        <p:spPr>
          <a:xfrm>
            <a:off x="2960297" y="2461032"/>
            <a:ext cx="1162696" cy="0"/>
          </a:xfrm>
          <a:prstGeom prst="line">
            <a:avLst/>
          </a:prstGeom>
          <a:ln w="47625" cap="flat">
            <a:solidFill>
              <a:srgbClr val="000000"/>
            </a:solidFill>
            <a:prstDash val="sysDot"/>
            <a:headEnd type="none" w="sm" len="sm"/>
            <a:tailEnd type="arrow" w="med" len="sm"/>
          </a:ln>
        </p:spPr>
      </p:sp>
      <p:sp>
        <p:nvSpPr>
          <p:cNvPr id="7" name="AutoShape 7"/>
          <p:cNvSpPr/>
          <p:nvPr/>
        </p:nvSpPr>
        <p:spPr>
          <a:xfrm rot="1158650">
            <a:off x="6219559" y="2621621"/>
            <a:ext cx="942420" cy="0"/>
          </a:xfrm>
          <a:prstGeom prst="line">
            <a:avLst/>
          </a:prstGeom>
          <a:ln w="47625" cap="flat">
            <a:solidFill>
              <a:srgbClr val="000000"/>
            </a:solidFill>
            <a:prstDash val="sysDot"/>
            <a:headEnd type="none" w="sm" len="sm"/>
            <a:tailEnd type="arrow" w="med" len="sm"/>
          </a:ln>
        </p:spPr>
      </p:sp>
      <p:sp>
        <p:nvSpPr>
          <p:cNvPr id="8" name="AutoShape 8"/>
          <p:cNvSpPr/>
          <p:nvPr/>
        </p:nvSpPr>
        <p:spPr>
          <a:xfrm rot="9479225">
            <a:off x="6031819" y="3493179"/>
            <a:ext cx="1346344" cy="0"/>
          </a:xfrm>
          <a:prstGeom prst="line">
            <a:avLst/>
          </a:prstGeom>
          <a:ln w="47625" cap="flat">
            <a:solidFill>
              <a:srgbClr val="000000"/>
            </a:solidFill>
            <a:prstDash val="sysDot"/>
            <a:headEnd type="none" w="sm" len="sm"/>
            <a:tailEnd type="arrow" w="med" len="sm"/>
          </a:ln>
        </p:spPr>
      </p:sp>
      <p:sp>
        <p:nvSpPr>
          <p:cNvPr id="9" name="AutoShape 9"/>
          <p:cNvSpPr/>
          <p:nvPr/>
        </p:nvSpPr>
        <p:spPr>
          <a:xfrm rot="-10800000">
            <a:off x="2262812" y="3769307"/>
            <a:ext cx="1860182" cy="0"/>
          </a:xfrm>
          <a:prstGeom prst="line">
            <a:avLst/>
          </a:prstGeom>
          <a:ln w="47625" cap="flat">
            <a:solidFill>
              <a:srgbClr val="000000"/>
            </a:solidFill>
            <a:prstDash val="sysDot"/>
            <a:headEnd type="none" w="sm" len="sm"/>
            <a:tailEnd type="arrow" w="med" len="sm"/>
          </a:ln>
        </p:spPr>
      </p:sp>
      <p:sp>
        <p:nvSpPr>
          <p:cNvPr id="10" name="TextBox 10"/>
          <p:cNvSpPr txBox="1"/>
          <p:nvPr/>
        </p:nvSpPr>
        <p:spPr>
          <a:xfrm>
            <a:off x="1387731" y="899643"/>
            <a:ext cx="6368537" cy="944823"/>
          </a:xfrm>
          <a:prstGeom prst="rect">
            <a:avLst/>
          </a:prstGeom>
        </p:spPr>
        <p:txBody>
          <a:bodyPr lIns="0" tIns="0" rIns="0" bIns="0" rtlCol="0" anchor="t">
            <a:spAutoFit/>
          </a:bodyPr>
          <a:lstStyle/>
          <a:p>
            <a:pPr algn="ctr">
              <a:lnSpc>
                <a:spcPts val="3590"/>
              </a:lnSpc>
            </a:pPr>
            <a:r>
              <a:rPr lang="en-US" sz="2564" spc="161" dirty="0">
                <a:solidFill>
                  <a:srgbClr val="FFFFFF"/>
                </a:solidFill>
                <a:latin typeface="Bugaki"/>
              </a:rPr>
              <a:t>Langkah-</a:t>
            </a:r>
            <a:r>
              <a:rPr lang="en-US" sz="2564" spc="161" dirty="0" err="1">
                <a:solidFill>
                  <a:srgbClr val="FFFFFF"/>
                </a:solidFill>
                <a:latin typeface="Bugaki"/>
              </a:rPr>
              <a:t>langkah</a:t>
            </a:r>
            <a:r>
              <a:rPr lang="en-US" sz="2564" spc="161" dirty="0">
                <a:solidFill>
                  <a:srgbClr val="FFFFFF"/>
                </a:solidFill>
                <a:latin typeface="Bugaki"/>
              </a:rPr>
              <a:t> </a:t>
            </a:r>
            <a:r>
              <a:rPr lang="en-US" sz="2564" spc="161" dirty="0" err="1">
                <a:solidFill>
                  <a:srgbClr val="FFFFFF"/>
                </a:solidFill>
                <a:latin typeface="Bugaki"/>
              </a:rPr>
              <a:t>Penyimpanan</a:t>
            </a:r>
            <a:r>
              <a:rPr lang="en-US" sz="2564" spc="161" dirty="0">
                <a:solidFill>
                  <a:srgbClr val="FFFFFF"/>
                </a:solidFill>
                <a:latin typeface="Bugaki"/>
              </a:rPr>
              <a:t> </a:t>
            </a:r>
            <a:r>
              <a:rPr lang="en-US" sz="2564" spc="161" dirty="0" err="1">
                <a:solidFill>
                  <a:srgbClr val="FFFFFF"/>
                </a:solidFill>
                <a:latin typeface="Bugaki"/>
              </a:rPr>
              <a:t>Arsip</a:t>
            </a:r>
            <a:endParaRPr lang="en-US" sz="2564" spc="161" dirty="0">
              <a:solidFill>
                <a:srgbClr val="FFFFFF"/>
              </a:solidFill>
              <a:latin typeface="Bugaki"/>
            </a:endParaRPr>
          </a:p>
        </p:txBody>
      </p:sp>
      <p:sp>
        <p:nvSpPr>
          <p:cNvPr id="11" name="TextBox 11"/>
          <p:cNvSpPr txBox="1"/>
          <p:nvPr/>
        </p:nvSpPr>
        <p:spPr>
          <a:xfrm>
            <a:off x="1004674" y="2302600"/>
            <a:ext cx="1708100" cy="269240"/>
          </a:xfrm>
          <a:prstGeom prst="rect">
            <a:avLst/>
          </a:prstGeom>
        </p:spPr>
        <p:txBody>
          <a:bodyPr lIns="0" tIns="0" rIns="0" bIns="0" rtlCol="0" anchor="t">
            <a:spAutoFit/>
          </a:bodyPr>
          <a:lstStyle/>
          <a:p>
            <a:pPr algn="ctr">
              <a:lnSpc>
                <a:spcPts val="1959"/>
              </a:lnSpc>
              <a:spcBef>
                <a:spcPct val="0"/>
              </a:spcBef>
            </a:pPr>
            <a:r>
              <a:rPr lang="en-US" sz="1399" spc="69" dirty="0" err="1">
                <a:solidFill>
                  <a:srgbClr val="2B3467"/>
                </a:solidFill>
                <a:latin typeface="Funtastic"/>
              </a:rPr>
              <a:t>Pemeriksaan</a:t>
            </a:r>
            <a:r>
              <a:rPr lang="en-US" sz="1399" spc="69" dirty="0">
                <a:solidFill>
                  <a:srgbClr val="2B3467"/>
                </a:solidFill>
                <a:latin typeface="Funtastic"/>
              </a:rPr>
              <a:t> </a:t>
            </a:r>
            <a:r>
              <a:rPr lang="en-US" sz="1399" spc="69" dirty="0" err="1">
                <a:solidFill>
                  <a:srgbClr val="2B3467"/>
                </a:solidFill>
                <a:latin typeface="Funtastic"/>
              </a:rPr>
              <a:t>Arsip</a:t>
            </a:r>
            <a:endParaRPr lang="en-US" sz="1399" spc="69" dirty="0">
              <a:solidFill>
                <a:srgbClr val="2B3467"/>
              </a:solidFill>
              <a:latin typeface="Funtastic"/>
            </a:endParaRPr>
          </a:p>
        </p:txBody>
      </p:sp>
      <p:sp>
        <p:nvSpPr>
          <p:cNvPr id="12" name="TextBox 12"/>
          <p:cNvSpPr txBox="1"/>
          <p:nvPr/>
        </p:nvSpPr>
        <p:spPr>
          <a:xfrm>
            <a:off x="4388800" y="2297837"/>
            <a:ext cx="1591568" cy="269240"/>
          </a:xfrm>
          <a:prstGeom prst="rect">
            <a:avLst/>
          </a:prstGeom>
        </p:spPr>
        <p:txBody>
          <a:bodyPr lIns="0" tIns="0" rIns="0" bIns="0" rtlCol="0" anchor="t">
            <a:spAutoFit/>
          </a:bodyPr>
          <a:lstStyle/>
          <a:p>
            <a:pPr algn="ctr">
              <a:lnSpc>
                <a:spcPts val="1959"/>
              </a:lnSpc>
              <a:spcBef>
                <a:spcPct val="0"/>
              </a:spcBef>
            </a:pPr>
            <a:r>
              <a:rPr lang="en-US" sz="1399" spc="69" dirty="0" err="1">
                <a:solidFill>
                  <a:srgbClr val="2B3467"/>
                </a:solidFill>
                <a:latin typeface="Funtastic"/>
              </a:rPr>
              <a:t>Mengindeks</a:t>
            </a:r>
            <a:r>
              <a:rPr lang="en-US" sz="1399" spc="69" dirty="0">
                <a:solidFill>
                  <a:srgbClr val="2B3467"/>
                </a:solidFill>
                <a:latin typeface="Funtastic"/>
              </a:rPr>
              <a:t> </a:t>
            </a:r>
            <a:r>
              <a:rPr lang="en-US" sz="1399" spc="69" dirty="0" err="1">
                <a:solidFill>
                  <a:srgbClr val="2B3467"/>
                </a:solidFill>
                <a:latin typeface="Funtastic"/>
              </a:rPr>
              <a:t>Arsip</a:t>
            </a:r>
            <a:endParaRPr lang="en-US" sz="1399" spc="69" dirty="0">
              <a:solidFill>
                <a:srgbClr val="2B3467"/>
              </a:solidFill>
              <a:latin typeface="Funtastic"/>
            </a:endParaRPr>
          </a:p>
        </p:txBody>
      </p:sp>
      <p:sp>
        <p:nvSpPr>
          <p:cNvPr id="13" name="TextBox 13"/>
          <p:cNvSpPr txBox="1"/>
          <p:nvPr/>
        </p:nvSpPr>
        <p:spPr>
          <a:xfrm>
            <a:off x="7362718" y="2744109"/>
            <a:ext cx="1388418" cy="269240"/>
          </a:xfrm>
          <a:prstGeom prst="rect">
            <a:avLst/>
          </a:prstGeom>
        </p:spPr>
        <p:txBody>
          <a:bodyPr lIns="0" tIns="0" rIns="0" bIns="0" rtlCol="0" anchor="t">
            <a:spAutoFit/>
          </a:bodyPr>
          <a:lstStyle/>
          <a:p>
            <a:pPr algn="ctr">
              <a:lnSpc>
                <a:spcPts val="1959"/>
              </a:lnSpc>
              <a:spcBef>
                <a:spcPct val="0"/>
              </a:spcBef>
            </a:pPr>
            <a:r>
              <a:rPr lang="en-US" sz="1399" spc="69" dirty="0" err="1">
                <a:solidFill>
                  <a:srgbClr val="2B3467"/>
                </a:solidFill>
                <a:latin typeface="Funtastic"/>
              </a:rPr>
              <a:t>Memberi</a:t>
            </a:r>
            <a:r>
              <a:rPr lang="en-US" sz="1399" spc="69" dirty="0">
                <a:solidFill>
                  <a:srgbClr val="2B3467"/>
                </a:solidFill>
                <a:latin typeface="Funtastic"/>
              </a:rPr>
              <a:t> Tanda</a:t>
            </a:r>
          </a:p>
        </p:txBody>
      </p:sp>
      <p:sp>
        <p:nvSpPr>
          <p:cNvPr id="14" name="TextBox 14"/>
          <p:cNvSpPr txBox="1"/>
          <p:nvPr/>
        </p:nvSpPr>
        <p:spPr>
          <a:xfrm>
            <a:off x="4265982" y="3629925"/>
            <a:ext cx="1592496" cy="228268"/>
          </a:xfrm>
          <a:prstGeom prst="rect">
            <a:avLst/>
          </a:prstGeom>
        </p:spPr>
        <p:txBody>
          <a:bodyPr wrap="square" lIns="0" tIns="0" rIns="0" bIns="0" rtlCol="0" anchor="t">
            <a:spAutoFit/>
          </a:bodyPr>
          <a:lstStyle/>
          <a:p>
            <a:pPr algn="ctr">
              <a:lnSpc>
                <a:spcPts val="1959"/>
              </a:lnSpc>
              <a:spcBef>
                <a:spcPct val="0"/>
              </a:spcBef>
            </a:pPr>
            <a:r>
              <a:rPr lang="en-US" sz="1399" spc="69" dirty="0" err="1">
                <a:solidFill>
                  <a:srgbClr val="2B3467"/>
                </a:solidFill>
                <a:latin typeface="Funtastic"/>
              </a:rPr>
              <a:t>Menyortir</a:t>
            </a:r>
            <a:r>
              <a:rPr lang="en-US" sz="1399" spc="69" dirty="0">
                <a:solidFill>
                  <a:srgbClr val="2B3467"/>
                </a:solidFill>
                <a:latin typeface="Funtastic"/>
              </a:rPr>
              <a:t> </a:t>
            </a:r>
            <a:r>
              <a:rPr lang="en-US" sz="1399" spc="69" dirty="0" err="1">
                <a:solidFill>
                  <a:srgbClr val="2B3467"/>
                </a:solidFill>
                <a:latin typeface="Funtastic"/>
              </a:rPr>
              <a:t>Arsip</a:t>
            </a:r>
            <a:endParaRPr lang="en-US" sz="1399" spc="69" dirty="0">
              <a:solidFill>
                <a:srgbClr val="2B3467"/>
              </a:solidFill>
              <a:latin typeface="Funtastic"/>
            </a:endParaRPr>
          </a:p>
        </p:txBody>
      </p:sp>
      <p:sp>
        <p:nvSpPr>
          <p:cNvPr id="15" name="TextBox 15"/>
          <p:cNvSpPr txBox="1"/>
          <p:nvPr/>
        </p:nvSpPr>
        <p:spPr>
          <a:xfrm>
            <a:off x="514368" y="3629925"/>
            <a:ext cx="1562993" cy="269240"/>
          </a:xfrm>
          <a:prstGeom prst="rect">
            <a:avLst/>
          </a:prstGeom>
        </p:spPr>
        <p:txBody>
          <a:bodyPr lIns="0" tIns="0" rIns="0" bIns="0" rtlCol="0" anchor="t">
            <a:spAutoFit/>
          </a:bodyPr>
          <a:lstStyle/>
          <a:p>
            <a:pPr algn="ctr">
              <a:lnSpc>
                <a:spcPts val="1959"/>
              </a:lnSpc>
              <a:spcBef>
                <a:spcPct val="0"/>
              </a:spcBef>
            </a:pPr>
            <a:r>
              <a:rPr lang="en-US" sz="1399" spc="69" dirty="0" err="1">
                <a:solidFill>
                  <a:srgbClr val="2B3467"/>
                </a:solidFill>
                <a:latin typeface="Funtastic"/>
              </a:rPr>
              <a:t>Menyimpan</a:t>
            </a:r>
            <a:r>
              <a:rPr lang="en-US" sz="1399" spc="69" dirty="0">
                <a:solidFill>
                  <a:srgbClr val="2B3467"/>
                </a:solidFill>
                <a:latin typeface="Funtastic"/>
              </a:rPr>
              <a:t> </a:t>
            </a:r>
            <a:r>
              <a:rPr lang="en-US" sz="1399" spc="69" dirty="0" err="1">
                <a:solidFill>
                  <a:srgbClr val="2B3467"/>
                </a:solidFill>
                <a:latin typeface="Funtastic"/>
              </a:rPr>
              <a:t>Arsip</a:t>
            </a:r>
            <a:endParaRPr lang="en-US" sz="1399" spc="69" dirty="0">
              <a:solidFill>
                <a:srgbClr val="2B3467"/>
              </a:solidFill>
              <a:latin typeface="Funtastic"/>
            </a:endParaRPr>
          </a:p>
        </p:txBody>
      </p:sp>
      <p:sp>
        <p:nvSpPr>
          <p:cNvPr id="16" name="TextBox 16"/>
          <p:cNvSpPr txBox="1"/>
          <p:nvPr/>
        </p:nvSpPr>
        <p:spPr>
          <a:xfrm>
            <a:off x="514368" y="2552790"/>
            <a:ext cx="2557048" cy="82677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memeriksa setiap lembar arsip untuk memperoleh kepastian bahwa arsip-arsip tersebut sudah siap untuk disimpan</a:t>
            </a:r>
          </a:p>
        </p:txBody>
      </p:sp>
      <p:sp>
        <p:nvSpPr>
          <p:cNvPr id="17" name="TextBox 17"/>
          <p:cNvSpPr txBox="1"/>
          <p:nvPr/>
        </p:nvSpPr>
        <p:spPr>
          <a:xfrm>
            <a:off x="3778498" y="2589169"/>
            <a:ext cx="2812172" cy="6172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menentukan pada nama atau subjek apa, atau kata tangkap lainnya surat akan disimpan</a:t>
            </a:r>
          </a:p>
        </p:txBody>
      </p:sp>
      <p:sp>
        <p:nvSpPr>
          <p:cNvPr id="18" name="TextBox 18"/>
          <p:cNvSpPr txBox="1"/>
          <p:nvPr/>
        </p:nvSpPr>
        <p:spPr>
          <a:xfrm>
            <a:off x="7253776" y="2994299"/>
            <a:ext cx="1606302"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disebut pengkodean</a:t>
            </a:r>
          </a:p>
        </p:txBody>
      </p:sp>
      <p:sp>
        <p:nvSpPr>
          <p:cNvPr id="19" name="TextBox 19"/>
          <p:cNvSpPr txBox="1"/>
          <p:nvPr/>
        </p:nvSpPr>
        <p:spPr>
          <a:xfrm>
            <a:off x="2879770" y="3946790"/>
            <a:ext cx="6204601" cy="82677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Untuk sistem abjad, pengelompokan dilakukan menurut abjad</a:t>
            </a:r>
          </a:p>
          <a:p>
            <a:pPr algn="ctr">
              <a:lnSpc>
                <a:spcPts val="1679"/>
              </a:lnSpc>
              <a:spcBef>
                <a:spcPct val="0"/>
              </a:spcBef>
            </a:pPr>
            <a:r>
              <a:rPr lang="en-US" sz="1200">
                <a:solidFill>
                  <a:srgbClr val="000000"/>
                </a:solidFill>
                <a:latin typeface="Open Sans Extra Bold"/>
              </a:rPr>
              <a:t>untuk sistem numerik dikelompokan menurut kelompok angka</a:t>
            </a:r>
          </a:p>
          <a:p>
            <a:pPr algn="ctr">
              <a:lnSpc>
                <a:spcPts val="1679"/>
              </a:lnSpc>
              <a:spcBef>
                <a:spcPct val="0"/>
              </a:spcBef>
            </a:pPr>
            <a:r>
              <a:rPr lang="en-US" sz="1200">
                <a:solidFill>
                  <a:srgbClr val="000000"/>
                </a:solidFill>
                <a:latin typeface="Open Sans Extra Bold"/>
              </a:rPr>
              <a:t>untuk sistem geografis dikelompokkan menurut nama tempat</a:t>
            </a:r>
          </a:p>
          <a:p>
            <a:pPr algn="ctr">
              <a:lnSpc>
                <a:spcPts val="1679"/>
              </a:lnSpc>
              <a:spcBef>
                <a:spcPct val="0"/>
              </a:spcBef>
            </a:pPr>
            <a:r>
              <a:rPr lang="en-US" sz="1200">
                <a:solidFill>
                  <a:srgbClr val="000000"/>
                </a:solidFill>
                <a:latin typeface="Open Sans Extra Bold"/>
              </a:rPr>
              <a:t>untuk sistem subjek dikelompokan menurut kelompok subjek atau masalah</a:t>
            </a:r>
          </a:p>
        </p:txBody>
      </p:sp>
      <p:sp>
        <p:nvSpPr>
          <p:cNvPr id="20" name="TextBox 20"/>
          <p:cNvSpPr txBox="1"/>
          <p:nvPr/>
        </p:nvSpPr>
        <p:spPr>
          <a:xfrm>
            <a:off x="113050" y="3920460"/>
            <a:ext cx="2658578" cy="10363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surat masuk dan surat keluar dari dan untuk satu koresponen disimpan jadi satu dalam map yang sama dan letaknya berdampingan</a:t>
            </a:r>
          </a:p>
        </p:txBody>
      </p:sp>
      <p:pic>
        <p:nvPicPr>
          <p:cNvPr id="21" name="Picture 6">
            <a:hlinkClick r:id="rId5" action="ppaction://hlinksldjump">
              <a:snd r:embed="rId6" name="click.wav"/>
            </a:hlinkClick>
            <a:extLst>
              <a:ext uri="{FF2B5EF4-FFF2-40B4-BE49-F238E27FC236}">
                <a16:creationId xmlns:a16="http://schemas.microsoft.com/office/drawing/2014/main" id="{EEC19458-ABE7-8692-DD93-27A8875DE6EB}"/>
              </a:ext>
            </a:extLst>
          </p:cNvPr>
          <p:cNvPicPr>
            <a:picLocks noChangeAspect="1"/>
          </p:cNvPicPr>
          <p:nvPr/>
        </p:nvPicPr>
        <p:blipFill>
          <a:blip r:embed="rId7"/>
          <a:srcRect l="1495" t="1911" r="71866" b="72140"/>
          <a:stretch>
            <a:fillRect/>
          </a:stretch>
        </p:blipFill>
        <p:spPr>
          <a:xfrm>
            <a:off x="8210194" y="158328"/>
            <a:ext cx="854685" cy="83255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par>
                          <p:cTn id="8" fill="hold">
                            <p:stCondLst>
                              <p:cond delay="2000"/>
                            </p:stCondLst>
                            <p:childTnLst>
                              <p:par>
                                <p:cTn id="9" presetID="32" presetClass="emph" presetSubtype="0" fill="remove" grpId="0" nodeType="afterEffect">
                                  <p:stCondLst>
                                    <p:cond delay="0"/>
                                  </p:stCondLst>
                                  <p:childTnLst>
                                    <p:animRot by="120000">
                                      <p:cBhvr>
                                        <p:cTn id="10" dur="100" fill="hold">
                                          <p:stCondLst>
                                            <p:cond delay="0"/>
                                          </p:stCondLst>
                                        </p:cTn>
                                        <p:tgtEl>
                                          <p:spTgt spid="11"/>
                                        </p:tgtEl>
                                        <p:attrNameLst>
                                          <p:attrName>r</p:attrName>
                                        </p:attrNameLst>
                                      </p:cBhvr>
                                    </p:animRot>
                                    <p:animRot by="-240000">
                                      <p:cBhvr>
                                        <p:cTn id="11" dur="200" fill="hold">
                                          <p:stCondLst>
                                            <p:cond delay="200"/>
                                          </p:stCondLst>
                                        </p:cTn>
                                        <p:tgtEl>
                                          <p:spTgt spid="11"/>
                                        </p:tgtEl>
                                        <p:attrNameLst>
                                          <p:attrName>r</p:attrName>
                                        </p:attrNameLst>
                                      </p:cBhvr>
                                    </p:animRot>
                                    <p:animRot by="240000">
                                      <p:cBhvr>
                                        <p:cTn id="12" dur="200" fill="hold">
                                          <p:stCondLst>
                                            <p:cond delay="400"/>
                                          </p:stCondLst>
                                        </p:cTn>
                                        <p:tgtEl>
                                          <p:spTgt spid="11"/>
                                        </p:tgtEl>
                                        <p:attrNameLst>
                                          <p:attrName>r</p:attrName>
                                        </p:attrNameLst>
                                      </p:cBhvr>
                                    </p:animRot>
                                    <p:animRot by="-240000">
                                      <p:cBhvr>
                                        <p:cTn id="13" dur="200" fill="hold">
                                          <p:stCondLst>
                                            <p:cond delay="600"/>
                                          </p:stCondLst>
                                        </p:cTn>
                                        <p:tgtEl>
                                          <p:spTgt spid="11"/>
                                        </p:tgtEl>
                                        <p:attrNameLst>
                                          <p:attrName>r</p:attrName>
                                        </p:attrNameLst>
                                      </p:cBhvr>
                                    </p:animRot>
                                    <p:animRot by="120000">
                                      <p:cBhvr>
                                        <p:cTn id="14" dur="200" fill="hold">
                                          <p:stCondLst>
                                            <p:cond delay="800"/>
                                          </p:stCondLst>
                                        </p:cTn>
                                        <p:tgtEl>
                                          <p:spTgt spid="11"/>
                                        </p:tgtEl>
                                        <p:attrNameLst>
                                          <p:attrName>r</p:attrName>
                                        </p:attrNameLst>
                                      </p:cBhvr>
                                    </p:animRot>
                                  </p:childTnLst>
                                </p:cTn>
                              </p:par>
                            </p:childTnLst>
                          </p:cTn>
                        </p:par>
                        <p:par>
                          <p:cTn id="15" fill="hold">
                            <p:stCondLst>
                              <p:cond delay="3000"/>
                            </p:stCondLst>
                            <p:childTnLst>
                              <p:par>
                                <p:cTn id="16" presetID="32" presetClass="emph" presetSubtype="0" fill="remove" grpId="0" nodeType="afterEffect">
                                  <p:stCondLst>
                                    <p:cond delay="0"/>
                                  </p:stCondLst>
                                  <p:childTnLst>
                                    <p:animRot by="120000">
                                      <p:cBhvr>
                                        <p:cTn id="17" dur="100" fill="hold">
                                          <p:stCondLst>
                                            <p:cond delay="0"/>
                                          </p:stCondLst>
                                        </p:cTn>
                                        <p:tgtEl>
                                          <p:spTgt spid="12"/>
                                        </p:tgtEl>
                                        <p:attrNameLst>
                                          <p:attrName>r</p:attrName>
                                        </p:attrNameLst>
                                      </p:cBhvr>
                                    </p:animRot>
                                    <p:animRot by="-240000">
                                      <p:cBhvr>
                                        <p:cTn id="18" dur="200" fill="hold">
                                          <p:stCondLst>
                                            <p:cond delay="200"/>
                                          </p:stCondLst>
                                        </p:cTn>
                                        <p:tgtEl>
                                          <p:spTgt spid="12"/>
                                        </p:tgtEl>
                                        <p:attrNameLst>
                                          <p:attrName>r</p:attrName>
                                        </p:attrNameLst>
                                      </p:cBhvr>
                                    </p:animRot>
                                    <p:animRot by="240000">
                                      <p:cBhvr>
                                        <p:cTn id="19" dur="200" fill="hold">
                                          <p:stCondLst>
                                            <p:cond delay="400"/>
                                          </p:stCondLst>
                                        </p:cTn>
                                        <p:tgtEl>
                                          <p:spTgt spid="12"/>
                                        </p:tgtEl>
                                        <p:attrNameLst>
                                          <p:attrName>r</p:attrName>
                                        </p:attrNameLst>
                                      </p:cBhvr>
                                    </p:animRot>
                                    <p:animRot by="-240000">
                                      <p:cBhvr>
                                        <p:cTn id="20" dur="200" fill="hold">
                                          <p:stCondLst>
                                            <p:cond delay="600"/>
                                          </p:stCondLst>
                                        </p:cTn>
                                        <p:tgtEl>
                                          <p:spTgt spid="12"/>
                                        </p:tgtEl>
                                        <p:attrNameLst>
                                          <p:attrName>r</p:attrName>
                                        </p:attrNameLst>
                                      </p:cBhvr>
                                    </p:animRot>
                                    <p:animRot by="120000">
                                      <p:cBhvr>
                                        <p:cTn id="21" dur="200" fill="hold">
                                          <p:stCondLst>
                                            <p:cond delay="800"/>
                                          </p:stCondLst>
                                        </p:cTn>
                                        <p:tgtEl>
                                          <p:spTgt spid="12"/>
                                        </p:tgtEl>
                                        <p:attrNameLst>
                                          <p:attrName>r</p:attrName>
                                        </p:attrNameLst>
                                      </p:cBhvr>
                                    </p:animRot>
                                  </p:childTnLst>
                                </p:cTn>
                              </p:par>
                            </p:childTnLst>
                          </p:cTn>
                        </p:par>
                        <p:par>
                          <p:cTn id="22" fill="hold">
                            <p:stCondLst>
                              <p:cond delay="4000"/>
                            </p:stCondLst>
                            <p:childTnLst>
                              <p:par>
                                <p:cTn id="23" presetID="32" presetClass="emph" presetSubtype="0" fill="remove" grpId="0" nodeType="afterEffect">
                                  <p:stCondLst>
                                    <p:cond delay="0"/>
                                  </p:stCondLst>
                                  <p:childTnLst>
                                    <p:animRot by="120000">
                                      <p:cBhvr>
                                        <p:cTn id="24" dur="100" fill="hold">
                                          <p:stCondLst>
                                            <p:cond delay="0"/>
                                          </p:stCondLst>
                                        </p:cTn>
                                        <p:tgtEl>
                                          <p:spTgt spid="13"/>
                                        </p:tgtEl>
                                        <p:attrNameLst>
                                          <p:attrName>r</p:attrName>
                                        </p:attrNameLst>
                                      </p:cBhvr>
                                    </p:animRot>
                                    <p:animRot by="-240000">
                                      <p:cBhvr>
                                        <p:cTn id="25" dur="200" fill="hold">
                                          <p:stCondLst>
                                            <p:cond delay="200"/>
                                          </p:stCondLst>
                                        </p:cTn>
                                        <p:tgtEl>
                                          <p:spTgt spid="13"/>
                                        </p:tgtEl>
                                        <p:attrNameLst>
                                          <p:attrName>r</p:attrName>
                                        </p:attrNameLst>
                                      </p:cBhvr>
                                    </p:animRot>
                                    <p:animRot by="240000">
                                      <p:cBhvr>
                                        <p:cTn id="26" dur="200" fill="hold">
                                          <p:stCondLst>
                                            <p:cond delay="400"/>
                                          </p:stCondLst>
                                        </p:cTn>
                                        <p:tgtEl>
                                          <p:spTgt spid="13"/>
                                        </p:tgtEl>
                                        <p:attrNameLst>
                                          <p:attrName>r</p:attrName>
                                        </p:attrNameLst>
                                      </p:cBhvr>
                                    </p:animRot>
                                    <p:animRot by="-240000">
                                      <p:cBhvr>
                                        <p:cTn id="27" dur="200" fill="hold">
                                          <p:stCondLst>
                                            <p:cond delay="600"/>
                                          </p:stCondLst>
                                        </p:cTn>
                                        <p:tgtEl>
                                          <p:spTgt spid="13"/>
                                        </p:tgtEl>
                                        <p:attrNameLst>
                                          <p:attrName>r</p:attrName>
                                        </p:attrNameLst>
                                      </p:cBhvr>
                                    </p:animRot>
                                    <p:animRot by="120000">
                                      <p:cBhvr>
                                        <p:cTn id="28" dur="200" fill="hold">
                                          <p:stCondLst>
                                            <p:cond delay="800"/>
                                          </p:stCondLst>
                                        </p:cTn>
                                        <p:tgtEl>
                                          <p:spTgt spid="13"/>
                                        </p:tgtEl>
                                        <p:attrNameLst>
                                          <p:attrName>r</p:attrName>
                                        </p:attrNameLst>
                                      </p:cBhvr>
                                    </p:animRot>
                                  </p:childTnLst>
                                </p:cTn>
                              </p:par>
                            </p:childTnLst>
                          </p:cTn>
                        </p:par>
                        <p:par>
                          <p:cTn id="29" fill="hold">
                            <p:stCondLst>
                              <p:cond delay="5000"/>
                            </p:stCondLst>
                            <p:childTnLst>
                              <p:par>
                                <p:cTn id="30" presetID="32" presetClass="emph" presetSubtype="0" fill="remove" grpId="0" nodeType="after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cTn>
                              </p:par>
                            </p:childTnLst>
                          </p:cTn>
                        </p:par>
                        <p:par>
                          <p:cTn id="36" fill="hold">
                            <p:stCondLst>
                              <p:cond delay="6000"/>
                            </p:stCondLst>
                            <p:childTnLst>
                              <p:par>
                                <p:cTn id="37" presetID="32" presetClass="emph" presetSubtype="0" fill="remove" grpId="0" nodeType="afterEffect">
                                  <p:stCondLst>
                                    <p:cond delay="0"/>
                                  </p:stCondLst>
                                  <p:childTnLst>
                                    <p:animRot by="120000">
                                      <p:cBhvr>
                                        <p:cTn id="38" dur="100" fill="hold">
                                          <p:stCondLst>
                                            <p:cond delay="0"/>
                                          </p:stCondLst>
                                        </p:cTn>
                                        <p:tgtEl>
                                          <p:spTgt spid="15"/>
                                        </p:tgtEl>
                                        <p:attrNameLst>
                                          <p:attrName>r</p:attrName>
                                        </p:attrNameLst>
                                      </p:cBhvr>
                                    </p:animRot>
                                    <p:animRot by="-240000">
                                      <p:cBhvr>
                                        <p:cTn id="39" dur="200" fill="hold">
                                          <p:stCondLst>
                                            <p:cond delay="200"/>
                                          </p:stCondLst>
                                        </p:cTn>
                                        <p:tgtEl>
                                          <p:spTgt spid="15"/>
                                        </p:tgtEl>
                                        <p:attrNameLst>
                                          <p:attrName>r</p:attrName>
                                        </p:attrNameLst>
                                      </p:cBhvr>
                                    </p:animRot>
                                    <p:animRot by="240000">
                                      <p:cBhvr>
                                        <p:cTn id="40" dur="200" fill="hold">
                                          <p:stCondLst>
                                            <p:cond delay="400"/>
                                          </p:stCondLst>
                                        </p:cTn>
                                        <p:tgtEl>
                                          <p:spTgt spid="15"/>
                                        </p:tgtEl>
                                        <p:attrNameLst>
                                          <p:attrName>r</p:attrName>
                                        </p:attrNameLst>
                                      </p:cBhvr>
                                    </p:animRot>
                                    <p:animRot by="-240000">
                                      <p:cBhvr>
                                        <p:cTn id="41" dur="200" fill="hold">
                                          <p:stCondLst>
                                            <p:cond delay="600"/>
                                          </p:stCondLst>
                                        </p:cTn>
                                        <p:tgtEl>
                                          <p:spTgt spid="15"/>
                                        </p:tgtEl>
                                        <p:attrNameLst>
                                          <p:attrName>r</p:attrName>
                                        </p:attrNameLst>
                                      </p:cBhvr>
                                    </p:animRot>
                                    <p:animRot by="120000">
                                      <p:cBhvr>
                                        <p:cTn id="42"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8814" r="1219" b="8817"/>
          <a:stretch>
            <a:fillRect/>
          </a:stretch>
        </p:blipFill>
        <p:spPr>
          <a:xfrm>
            <a:off x="0" y="0"/>
            <a:ext cx="9144000" cy="5143500"/>
          </a:xfrm>
          <a:prstGeom prst="rect">
            <a:avLst/>
          </a:prstGeom>
        </p:spPr>
      </p:pic>
      <p:grpSp>
        <p:nvGrpSpPr>
          <p:cNvPr id="3" name="Group 3"/>
          <p:cNvGrpSpPr/>
          <p:nvPr/>
        </p:nvGrpSpPr>
        <p:grpSpPr>
          <a:xfrm>
            <a:off x="514368" y="877036"/>
            <a:ext cx="8115264" cy="718258"/>
            <a:chOff x="0" y="0"/>
            <a:chExt cx="5364342" cy="474782"/>
          </a:xfrm>
        </p:grpSpPr>
        <p:sp>
          <p:nvSpPr>
            <p:cNvPr id="4" name="Freeform 4"/>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6" name="Picture 6"/>
          <p:cNvPicPr>
            <a:picLocks noChangeAspect="1"/>
          </p:cNvPicPr>
          <p:nvPr/>
        </p:nvPicPr>
        <p:blipFill>
          <a:blip r:embed="rId5"/>
          <a:srcRect/>
          <a:stretch>
            <a:fillRect/>
          </a:stretch>
        </p:blipFill>
        <p:spPr>
          <a:xfrm>
            <a:off x="1810882" y="3051900"/>
            <a:ext cx="2605290" cy="1711779"/>
          </a:xfrm>
          <a:prstGeom prst="rect">
            <a:avLst/>
          </a:prstGeom>
        </p:spPr>
      </p:pic>
      <p:pic>
        <p:nvPicPr>
          <p:cNvPr id="7" name="Picture 7"/>
          <p:cNvPicPr>
            <a:picLocks noChangeAspect="1"/>
          </p:cNvPicPr>
          <p:nvPr/>
        </p:nvPicPr>
        <p:blipFill>
          <a:blip r:embed="rId6"/>
          <a:srcRect/>
          <a:stretch>
            <a:fillRect/>
          </a:stretch>
        </p:blipFill>
        <p:spPr>
          <a:xfrm>
            <a:off x="4760773" y="3051900"/>
            <a:ext cx="2572346" cy="1711779"/>
          </a:xfrm>
          <a:prstGeom prst="rect">
            <a:avLst/>
          </a:prstGeom>
        </p:spPr>
      </p:pic>
      <p:sp>
        <p:nvSpPr>
          <p:cNvPr id="8" name="TextBox 8"/>
          <p:cNvSpPr txBox="1"/>
          <p:nvPr/>
        </p:nvSpPr>
        <p:spPr>
          <a:xfrm>
            <a:off x="514368" y="966105"/>
            <a:ext cx="8115264" cy="540119"/>
          </a:xfrm>
          <a:prstGeom prst="rect">
            <a:avLst/>
          </a:prstGeom>
        </p:spPr>
        <p:txBody>
          <a:bodyPr lIns="0" tIns="0" rIns="0" bIns="0" rtlCol="0" anchor="t">
            <a:spAutoFit/>
          </a:bodyPr>
          <a:lstStyle/>
          <a:p>
            <a:pPr algn="ctr">
              <a:lnSpc>
                <a:spcPts val="4033"/>
              </a:lnSpc>
            </a:pPr>
            <a:r>
              <a:rPr lang="en-US" sz="2881" spc="181" dirty="0" err="1">
                <a:solidFill>
                  <a:srgbClr val="FFFFFF"/>
                </a:solidFill>
                <a:latin typeface="Bugaki"/>
              </a:rPr>
              <a:t>Jenis</a:t>
            </a:r>
            <a:r>
              <a:rPr lang="en-US" sz="2881" spc="181" dirty="0">
                <a:solidFill>
                  <a:srgbClr val="FFFFFF"/>
                </a:solidFill>
                <a:latin typeface="Bugaki"/>
              </a:rPr>
              <a:t> </a:t>
            </a:r>
            <a:r>
              <a:rPr lang="en-US" sz="2881" spc="181" dirty="0" err="1">
                <a:solidFill>
                  <a:srgbClr val="FFFFFF"/>
                </a:solidFill>
                <a:latin typeface="Bugaki"/>
              </a:rPr>
              <a:t>Sistem</a:t>
            </a:r>
            <a:r>
              <a:rPr lang="en-US" sz="2881" spc="181" dirty="0">
                <a:solidFill>
                  <a:srgbClr val="FFFFFF"/>
                </a:solidFill>
                <a:latin typeface="Bugaki"/>
              </a:rPr>
              <a:t> </a:t>
            </a:r>
            <a:r>
              <a:rPr lang="en-US" sz="2881" spc="181" dirty="0" err="1">
                <a:solidFill>
                  <a:srgbClr val="FFFFFF"/>
                </a:solidFill>
                <a:latin typeface="Bugaki"/>
              </a:rPr>
              <a:t>Penyimpanan</a:t>
            </a:r>
            <a:r>
              <a:rPr lang="en-US" sz="2881" spc="181" dirty="0">
                <a:solidFill>
                  <a:srgbClr val="FFFFFF"/>
                </a:solidFill>
                <a:latin typeface="Bugaki"/>
              </a:rPr>
              <a:t> </a:t>
            </a:r>
            <a:r>
              <a:rPr lang="en-US" sz="2881" spc="181" dirty="0" err="1">
                <a:solidFill>
                  <a:srgbClr val="FFFFFF"/>
                </a:solidFill>
                <a:latin typeface="Bugaki"/>
              </a:rPr>
              <a:t>Arsip</a:t>
            </a:r>
            <a:endParaRPr lang="en-US" sz="2881" spc="181" dirty="0">
              <a:solidFill>
                <a:srgbClr val="FFFFFF"/>
              </a:solidFill>
              <a:latin typeface="Bugaki"/>
            </a:endParaRPr>
          </a:p>
        </p:txBody>
      </p:sp>
      <p:sp>
        <p:nvSpPr>
          <p:cNvPr id="9" name="TextBox 9"/>
          <p:cNvSpPr txBox="1"/>
          <p:nvPr/>
        </p:nvSpPr>
        <p:spPr>
          <a:xfrm>
            <a:off x="2473896" y="1733009"/>
            <a:ext cx="4196209" cy="355467"/>
          </a:xfrm>
          <a:prstGeom prst="rect">
            <a:avLst/>
          </a:prstGeom>
        </p:spPr>
        <p:txBody>
          <a:bodyPr lIns="0" tIns="0" rIns="0" bIns="0" rtlCol="0" anchor="t">
            <a:spAutoFit/>
          </a:bodyPr>
          <a:lstStyle/>
          <a:p>
            <a:pPr algn="ctr">
              <a:lnSpc>
                <a:spcPts val="2982"/>
              </a:lnSpc>
              <a:spcBef>
                <a:spcPct val="0"/>
              </a:spcBef>
            </a:pPr>
            <a:r>
              <a:rPr lang="en-US" sz="2130">
                <a:solidFill>
                  <a:srgbClr val="2B3467"/>
                </a:solidFill>
                <a:latin typeface="Inters"/>
              </a:rPr>
              <a:t>Sistem Abjad/Alphabetical Filling System</a:t>
            </a:r>
          </a:p>
        </p:txBody>
      </p:sp>
      <p:sp>
        <p:nvSpPr>
          <p:cNvPr id="10" name="TextBox 10"/>
          <p:cNvSpPr txBox="1"/>
          <p:nvPr/>
        </p:nvSpPr>
        <p:spPr>
          <a:xfrm>
            <a:off x="2473896" y="2253705"/>
            <a:ext cx="4196209" cy="6172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Menggunakan metode penyusunan berdasarkan abjad secara berurutan dari A sampai dengan Z dengan berpedoman pada peraturan mengindeks</a:t>
            </a:r>
          </a:p>
        </p:txBody>
      </p:sp>
      <p:pic>
        <p:nvPicPr>
          <p:cNvPr id="12" name="Picture 10">
            <a:hlinkClick r:id="" action="ppaction://hlinkshowjump?jump=nextslide">
              <a:snd r:embed="rId7" name="click.wav"/>
            </a:hlinkClick>
            <a:extLst>
              <a:ext uri="{FF2B5EF4-FFF2-40B4-BE49-F238E27FC236}">
                <a16:creationId xmlns:a16="http://schemas.microsoft.com/office/drawing/2014/main" id="{485EEA27-F865-C270-6507-ADB1A7CAD3DC}"/>
              </a:ext>
            </a:extLst>
          </p:cNvPr>
          <p:cNvPicPr>
            <a:picLocks noChangeAspect="1"/>
          </p:cNvPicPr>
          <p:nvPr/>
        </p:nvPicPr>
        <p:blipFill>
          <a:blip r:embed="rId8"/>
          <a:srcRect l="1495" t="1911" r="71866" b="72140"/>
          <a:stretch>
            <a:fillRect/>
          </a:stretch>
        </p:blipFill>
        <p:spPr>
          <a:xfrm>
            <a:off x="8189950" y="144931"/>
            <a:ext cx="896058" cy="87285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7"/>
                                        </p:tgtEl>
                                      </p:cBhvr>
                                    </p:animEffect>
                                    <p:animScale>
                                      <p:cBhvr>
                                        <p:cTn id="7" dur="1000" autoRev="1" fill="hold"/>
                                        <p:tgtEl>
                                          <p:spTgt spid="7"/>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6"/>
                                        </p:tgtEl>
                                      </p:cBhvr>
                                    </p:animEffect>
                                    <p:animScale>
                                      <p:cBhvr>
                                        <p:cTn id="10" dur="1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8814" r="1219" b="8817"/>
          <a:stretch>
            <a:fillRect/>
          </a:stretch>
        </p:blipFill>
        <p:spPr>
          <a:xfrm>
            <a:off x="0" y="0"/>
            <a:ext cx="9144000" cy="5143500"/>
          </a:xfrm>
          <a:prstGeom prst="rect">
            <a:avLst/>
          </a:prstGeom>
        </p:spPr>
      </p:pic>
      <p:sp>
        <p:nvSpPr>
          <p:cNvPr id="7" name="TextBox 7"/>
          <p:cNvSpPr txBox="1"/>
          <p:nvPr/>
        </p:nvSpPr>
        <p:spPr>
          <a:xfrm>
            <a:off x="2473896" y="1733009"/>
            <a:ext cx="4196209" cy="355467"/>
          </a:xfrm>
          <a:prstGeom prst="rect">
            <a:avLst/>
          </a:prstGeom>
        </p:spPr>
        <p:txBody>
          <a:bodyPr lIns="0" tIns="0" rIns="0" bIns="0" rtlCol="0" anchor="t">
            <a:spAutoFit/>
          </a:bodyPr>
          <a:lstStyle/>
          <a:p>
            <a:pPr algn="ctr">
              <a:lnSpc>
                <a:spcPts val="2982"/>
              </a:lnSpc>
              <a:spcBef>
                <a:spcPct val="0"/>
              </a:spcBef>
            </a:pPr>
            <a:r>
              <a:rPr lang="en-US" sz="2130">
                <a:solidFill>
                  <a:srgbClr val="2B3467"/>
                </a:solidFill>
                <a:latin typeface="Inters"/>
              </a:rPr>
              <a:t>Sistem Abjad/Alphabetical Filling System</a:t>
            </a:r>
          </a:p>
        </p:txBody>
      </p:sp>
      <p:grpSp>
        <p:nvGrpSpPr>
          <p:cNvPr id="8" name="Group 8"/>
          <p:cNvGrpSpPr/>
          <p:nvPr/>
        </p:nvGrpSpPr>
        <p:grpSpPr>
          <a:xfrm>
            <a:off x="514368" y="2259926"/>
            <a:ext cx="8115264" cy="2668426"/>
            <a:chOff x="0" y="0"/>
            <a:chExt cx="4274557" cy="1405541"/>
          </a:xfrm>
        </p:grpSpPr>
        <p:sp>
          <p:nvSpPr>
            <p:cNvPr id="9" name="Freeform 9"/>
            <p:cNvSpPr/>
            <p:nvPr/>
          </p:nvSpPr>
          <p:spPr>
            <a:xfrm>
              <a:off x="0" y="0"/>
              <a:ext cx="4274557" cy="1405541"/>
            </a:xfrm>
            <a:custGeom>
              <a:avLst/>
              <a:gdLst/>
              <a:ahLst/>
              <a:cxnLst/>
              <a:rect l="l" t="t" r="r" b="b"/>
              <a:pathLst>
                <a:path w="4274557" h="1405541">
                  <a:moveTo>
                    <a:pt x="23850" y="0"/>
                  </a:moveTo>
                  <a:lnTo>
                    <a:pt x="4250708" y="0"/>
                  </a:lnTo>
                  <a:cubicBezTo>
                    <a:pt x="4257033" y="0"/>
                    <a:pt x="4263099" y="2513"/>
                    <a:pt x="4267572" y="6985"/>
                  </a:cubicBezTo>
                  <a:cubicBezTo>
                    <a:pt x="4272045" y="11458"/>
                    <a:pt x="4274557" y="17524"/>
                    <a:pt x="4274557" y="23850"/>
                  </a:cubicBezTo>
                  <a:lnTo>
                    <a:pt x="4274557" y="1381691"/>
                  </a:lnTo>
                  <a:cubicBezTo>
                    <a:pt x="4274557" y="1388017"/>
                    <a:pt x="4272045" y="1394083"/>
                    <a:pt x="4267572" y="1398556"/>
                  </a:cubicBezTo>
                  <a:cubicBezTo>
                    <a:pt x="4263099" y="1403029"/>
                    <a:pt x="4257033" y="1405541"/>
                    <a:pt x="4250708" y="1405541"/>
                  </a:cubicBezTo>
                  <a:lnTo>
                    <a:pt x="23850" y="1405541"/>
                  </a:lnTo>
                  <a:cubicBezTo>
                    <a:pt x="17524" y="1405541"/>
                    <a:pt x="11458" y="1403029"/>
                    <a:pt x="6985" y="1398556"/>
                  </a:cubicBezTo>
                  <a:cubicBezTo>
                    <a:pt x="2513" y="1394083"/>
                    <a:pt x="0" y="1388017"/>
                    <a:pt x="0" y="1381691"/>
                  </a:cubicBezTo>
                  <a:lnTo>
                    <a:pt x="0" y="23850"/>
                  </a:lnTo>
                  <a:cubicBezTo>
                    <a:pt x="0" y="17524"/>
                    <a:pt x="2513" y="11458"/>
                    <a:pt x="6985" y="6985"/>
                  </a:cubicBezTo>
                  <a:cubicBezTo>
                    <a:pt x="11458" y="2513"/>
                    <a:pt x="17524" y="0"/>
                    <a:pt x="23850" y="0"/>
                  </a:cubicBezTo>
                  <a:close/>
                </a:path>
              </a:pathLst>
            </a:custGeom>
            <a:solidFill>
              <a:srgbClr val="2B3467">
                <a:alpha val="74902"/>
              </a:srgbClr>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1" name="TextBox 11"/>
          <p:cNvSpPr txBox="1"/>
          <p:nvPr/>
        </p:nvSpPr>
        <p:spPr>
          <a:xfrm>
            <a:off x="687883" y="2336126"/>
            <a:ext cx="3884117" cy="2378583"/>
          </a:xfrm>
          <a:prstGeom prst="rect">
            <a:avLst/>
          </a:prstGeom>
        </p:spPr>
        <p:txBody>
          <a:bodyPr lIns="0" tIns="0" rIns="0" bIns="0" rtlCol="0" anchor="t">
            <a:spAutoFit/>
          </a:bodyPr>
          <a:lstStyle/>
          <a:p>
            <a:pPr>
              <a:lnSpc>
                <a:spcPts val="2136"/>
              </a:lnSpc>
            </a:pPr>
            <a:r>
              <a:rPr lang="en-US" sz="1200">
                <a:solidFill>
                  <a:srgbClr val="FAA51A"/>
                </a:solidFill>
                <a:latin typeface="Open Sans Extra Bold"/>
              </a:rPr>
              <a:t>Keuntungan Sistem Filling Abjad</a:t>
            </a:r>
          </a:p>
          <a:p>
            <a:pPr marL="259080" lvl="1" indent="-129540">
              <a:lnSpc>
                <a:spcPts val="2136"/>
              </a:lnSpc>
              <a:buFont typeface="Arial"/>
              <a:buChar char="•"/>
            </a:pPr>
            <a:r>
              <a:rPr lang="en-US" sz="1200">
                <a:solidFill>
                  <a:srgbClr val="FCFFE7"/>
                </a:solidFill>
                <a:latin typeface="Open Sans Extra Bold"/>
              </a:rPr>
              <a:t>Dapat langsung menempatkan berkas pada tempat penyimpanannya,</a:t>
            </a:r>
          </a:p>
          <a:p>
            <a:pPr marL="259080" lvl="1" indent="-129540">
              <a:lnSpc>
                <a:spcPts val="2136"/>
              </a:lnSpc>
              <a:buFont typeface="Arial"/>
              <a:buChar char="•"/>
            </a:pPr>
            <a:r>
              <a:rPr lang="en-US" sz="1200">
                <a:solidFill>
                  <a:srgbClr val="FCFFE7"/>
                </a:solidFill>
                <a:latin typeface="Open Sans Extra Bold"/>
              </a:rPr>
              <a:t>Petunjuk penataan berkas sederhana dan mudah dipahami,</a:t>
            </a:r>
          </a:p>
          <a:p>
            <a:pPr marL="259080" lvl="1" indent="-129540">
              <a:lnSpc>
                <a:spcPts val="2136"/>
              </a:lnSpc>
              <a:buFont typeface="Arial"/>
              <a:buChar char="•"/>
            </a:pPr>
            <a:r>
              <a:rPr lang="en-US" sz="1200">
                <a:solidFill>
                  <a:srgbClr val="FCFFE7"/>
                </a:solidFill>
                <a:latin typeface="Open Sans Extra Bold"/>
              </a:rPr>
              <a:t>Tunjuk silang sangat mudah diterapkan,</a:t>
            </a:r>
          </a:p>
          <a:p>
            <a:pPr marL="259080" lvl="1" indent="-129540">
              <a:lnSpc>
                <a:spcPts val="2136"/>
              </a:lnSpc>
              <a:buFont typeface="Arial"/>
              <a:buChar char="•"/>
            </a:pPr>
            <a:r>
              <a:rPr lang="en-US" sz="1200">
                <a:solidFill>
                  <a:srgbClr val="FCFFE7"/>
                </a:solidFill>
                <a:latin typeface="Open Sans Extra Bold"/>
              </a:rPr>
              <a:t>Kesalahan berkas mudah dicek ditempat berkas dengan abjad yang sama,</a:t>
            </a:r>
          </a:p>
          <a:p>
            <a:pPr marL="259080" lvl="1" indent="-129540">
              <a:lnSpc>
                <a:spcPts val="2136"/>
              </a:lnSpc>
              <a:buFont typeface="Arial"/>
              <a:buChar char="•"/>
            </a:pPr>
            <a:r>
              <a:rPr lang="en-US" sz="1200">
                <a:solidFill>
                  <a:srgbClr val="FCFFE7"/>
                </a:solidFill>
                <a:latin typeface="Open Sans Extra Bold"/>
              </a:rPr>
              <a:t>Biaya pelaksanaannya lebih murah.</a:t>
            </a:r>
          </a:p>
        </p:txBody>
      </p:sp>
      <p:sp>
        <p:nvSpPr>
          <p:cNvPr id="12" name="TextBox 12"/>
          <p:cNvSpPr txBox="1"/>
          <p:nvPr/>
        </p:nvSpPr>
        <p:spPr>
          <a:xfrm>
            <a:off x="4980691" y="2374226"/>
            <a:ext cx="3419146" cy="2397252"/>
          </a:xfrm>
          <a:prstGeom prst="rect">
            <a:avLst/>
          </a:prstGeom>
        </p:spPr>
        <p:txBody>
          <a:bodyPr lIns="0" tIns="0" rIns="0" bIns="0" rtlCol="0" anchor="t">
            <a:spAutoFit/>
          </a:bodyPr>
          <a:lstStyle/>
          <a:p>
            <a:pPr>
              <a:lnSpc>
                <a:spcPts val="1764"/>
              </a:lnSpc>
            </a:pPr>
            <a:r>
              <a:rPr lang="en-US" sz="1200">
                <a:solidFill>
                  <a:srgbClr val="FAA51A"/>
                </a:solidFill>
                <a:latin typeface="Open Sans Extra Bold"/>
              </a:rPr>
              <a:t>Kerugian Sistem Filling Abjad</a:t>
            </a:r>
          </a:p>
          <a:p>
            <a:pPr marL="259080" lvl="1" indent="-129540">
              <a:lnSpc>
                <a:spcPts val="1764"/>
              </a:lnSpc>
              <a:buFont typeface="Arial"/>
              <a:buChar char="•"/>
            </a:pPr>
            <a:r>
              <a:rPr lang="en-US" sz="1200">
                <a:solidFill>
                  <a:srgbClr val="FCFFE7"/>
                </a:solidFill>
                <a:latin typeface="Open Sans Extra Bold"/>
              </a:rPr>
              <a:t>Ada kemungkinan salah penempatan berkas jika tidak mengikuti aturan secara konsisten,</a:t>
            </a:r>
          </a:p>
          <a:p>
            <a:pPr marL="259080" lvl="1" indent="-129540">
              <a:lnSpc>
                <a:spcPts val="1764"/>
              </a:lnSpc>
              <a:buFont typeface="Arial"/>
              <a:buChar char="•"/>
            </a:pPr>
            <a:r>
              <a:rPr lang="en-US" sz="1200">
                <a:solidFill>
                  <a:srgbClr val="FCFFE7"/>
                </a:solidFill>
                <a:latin typeface="Open Sans Extra Bold"/>
              </a:rPr>
              <a:t>Mudah mengubah beberapa alfabet dalam surat,</a:t>
            </a:r>
          </a:p>
          <a:p>
            <a:pPr marL="259080" lvl="1" indent="-129540">
              <a:lnSpc>
                <a:spcPts val="1764"/>
              </a:lnSpc>
              <a:buFont typeface="Arial"/>
              <a:buChar char="•"/>
            </a:pPr>
            <a:r>
              <a:rPr lang="en-US" sz="1200">
                <a:solidFill>
                  <a:srgbClr val="FCFFE7"/>
                </a:solidFill>
                <a:latin typeface="Open Sans Extra Bold"/>
              </a:rPr>
              <a:t>Tunjuk silang yang berlebihan akan membuat penyimpanan cepat penuh/sesak,</a:t>
            </a:r>
          </a:p>
          <a:p>
            <a:pPr marL="259080" lvl="1" indent="-129540">
              <a:lnSpc>
                <a:spcPts val="1764"/>
              </a:lnSpc>
              <a:buFont typeface="Arial"/>
              <a:buChar char="•"/>
            </a:pPr>
            <a:r>
              <a:rPr lang="en-US" sz="1200">
                <a:solidFill>
                  <a:srgbClr val="FCFFE7"/>
                </a:solidFill>
                <a:latin typeface="Open Sans Extra Bold"/>
              </a:rPr>
              <a:t>Pemberian label pada folder memakan banyak tenaga.</a:t>
            </a:r>
          </a:p>
        </p:txBody>
      </p:sp>
      <p:grpSp>
        <p:nvGrpSpPr>
          <p:cNvPr id="17" name="Group 3">
            <a:extLst>
              <a:ext uri="{FF2B5EF4-FFF2-40B4-BE49-F238E27FC236}">
                <a16:creationId xmlns:a16="http://schemas.microsoft.com/office/drawing/2014/main" id="{02F97C33-15E5-A7AC-6235-04E666A23843}"/>
              </a:ext>
            </a:extLst>
          </p:cNvPr>
          <p:cNvGrpSpPr/>
          <p:nvPr/>
        </p:nvGrpSpPr>
        <p:grpSpPr>
          <a:xfrm>
            <a:off x="514368" y="877036"/>
            <a:ext cx="8115264" cy="718258"/>
            <a:chOff x="0" y="0"/>
            <a:chExt cx="5364342" cy="474782"/>
          </a:xfrm>
        </p:grpSpPr>
        <p:sp>
          <p:nvSpPr>
            <p:cNvPr id="18" name="Freeform 4">
              <a:extLst>
                <a:ext uri="{FF2B5EF4-FFF2-40B4-BE49-F238E27FC236}">
                  <a16:creationId xmlns:a16="http://schemas.microsoft.com/office/drawing/2014/main" id="{A0054B4E-7833-FDF8-6B27-D08D5ABAE9C4}"/>
                </a:ext>
              </a:extLst>
            </p:cNvPr>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19" name="TextBox 5">
              <a:extLst>
                <a:ext uri="{FF2B5EF4-FFF2-40B4-BE49-F238E27FC236}">
                  <a16:creationId xmlns:a16="http://schemas.microsoft.com/office/drawing/2014/main" id="{1B117620-9DD1-5795-85D5-240EA0CE8D1B}"/>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20" name="TextBox 8">
            <a:extLst>
              <a:ext uri="{FF2B5EF4-FFF2-40B4-BE49-F238E27FC236}">
                <a16:creationId xmlns:a16="http://schemas.microsoft.com/office/drawing/2014/main" id="{2B1580A2-A559-5AA8-A06C-D97EE91E5E8E}"/>
              </a:ext>
            </a:extLst>
          </p:cNvPr>
          <p:cNvSpPr txBox="1"/>
          <p:nvPr/>
        </p:nvSpPr>
        <p:spPr>
          <a:xfrm>
            <a:off x="514368" y="966105"/>
            <a:ext cx="8115264" cy="540119"/>
          </a:xfrm>
          <a:prstGeom prst="rect">
            <a:avLst/>
          </a:prstGeom>
        </p:spPr>
        <p:txBody>
          <a:bodyPr lIns="0" tIns="0" rIns="0" bIns="0" rtlCol="0" anchor="t">
            <a:spAutoFit/>
          </a:bodyPr>
          <a:lstStyle/>
          <a:p>
            <a:pPr algn="ctr">
              <a:lnSpc>
                <a:spcPts val="4033"/>
              </a:lnSpc>
            </a:pPr>
            <a:r>
              <a:rPr lang="en-US" sz="2881" spc="181" dirty="0" err="1">
                <a:solidFill>
                  <a:srgbClr val="FFFFFF"/>
                </a:solidFill>
                <a:latin typeface="Bugaki"/>
              </a:rPr>
              <a:t>Jenis</a:t>
            </a:r>
            <a:r>
              <a:rPr lang="en-US" sz="2881" spc="181" dirty="0">
                <a:solidFill>
                  <a:srgbClr val="FFFFFF"/>
                </a:solidFill>
                <a:latin typeface="Bugaki"/>
              </a:rPr>
              <a:t> </a:t>
            </a:r>
            <a:r>
              <a:rPr lang="en-US" sz="2881" spc="181" dirty="0" err="1">
                <a:solidFill>
                  <a:srgbClr val="FFFFFF"/>
                </a:solidFill>
                <a:latin typeface="Bugaki"/>
              </a:rPr>
              <a:t>Sistem</a:t>
            </a:r>
            <a:r>
              <a:rPr lang="en-US" sz="2881" spc="181" dirty="0">
                <a:solidFill>
                  <a:srgbClr val="FFFFFF"/>
                </a:solidFill>
                <a:latin typeface="Bugaki"/>
              </a:rPr>
              <a:t> </a:t>
            </a:r>
            <a:r>
              <a:rPr lang="en-US" sz="2881" spc="181" dirty="0" err="1">
                <a:solidFill>
                  <a:srgbClr val="FFFFFF"/>
                </a:solidFill>
                <a:latin typeface="Bugaki"/>
              </a:rPr>
              <a:t>Penyimpanan</a:t>
            </a:r>
            <a:r>
              <a:rPr lang="en-US" sz="2881" spc="181" dirty="0">
                <a:solidFill>
                  <a:srgbClr val="FFFFFF"/>
                </a:solidFill>
                <a:latin typeface="Bugaki"/>
              </a:rPr>
              <a:t> </a:t>
            </a:r>
            <a:r>
              <a:rPr lang="en-US" sz="2881" spc="181" dirty="0" err="1">
                <a:solidFill>
                  <a:srgbClr val="FFFFFF"/>
                </a:solidFill>
                <a:latin typeface="Bugaki"/>
              </a:rPr>
              <a:t>Arsip</a:t>
            </a:r>
            <a:endParaRPr lang="en-US" sz="2881" spc="181" dirty="0">
              <a:solidFill>
                <a:srgbClr val="FFFFFF"/>
              </a:solidFill>
              <a:latin typeface="Bugaki"/>
            </a:endParaRPr>
          </a:p>
        </p:txBody>
      </p:sp>
      <p:pic>
        <p:nvPicPr>
          <p:cNvPr id="3" name="Picture 10">
            <a:hlinkClick r:id="" action="ppaction://hlinkshowjump?jump=nextslide">
              <a:snd r:embed="rId5" name="click.wav"/>
            </a:hlinkClick>
            <a:extLst>
              <a:ext uri="{FF2B5EF4-FFF2-40B4-BE49-F238E27FC236}">
                <a16:creationId xmlns:a16="http://schemas.microsoft.com/office/drawing/2014/main" id="{3A534DD0-AB54-A50C-F7D8-C1E179357A08}"/>
              </a:ext>
            </a:extLst>
          </p:cNvPr>
          <p:cNvPicPr>
            <a:picLocks noChangeAspect="1"/>
          </p:cNvPicPr>
          <p:nvPr/>
        </p:nvPicPr>
        <p:blipFill>
          <a:blip r:embed="rId6"/>
          <a:srcRect l="1495" t="1911" r="71866" b="72140"/>
          <a:stretch>
            <a:fillRect/>
          </a:stretch>
        </p:blipFill>
        <p:spPr>
          <a:xfrm>
            <a:off x="8202856" y="148229"/>
            <a:ext cx="864944" cy="832553"/>
          </a:xfrm>
          <a:prstGeom prst="rect">
            <a:avLst/>
          </a:prstGeom>
        </p:spPr>
      </p:pic>
      <p:pic>
        <p:nvPicPr>
          <p:cNvPr id="4" name="Picture 11">
            <a:hlinkClick r:id="" action="ppaction://hlinkshowjump?jump=previousslide">
              <a:snd r:embed="rId5" name="click.wav"/>
            </a:hlinkClick>
            <a:extLst>
              <a:ext uri="{FF2B5EF4-FFF2-40B4-BE49-F238E27FC236}">
                <a16:creationId xmlns:a16="http://schemas.microsoft.com/office/drawing/2014/main" id="{37FF4D93-2211-6739-4CB2-2B8B335E7ECB}"/>
              </a:ext>
            </a:extLst>
          </p:cNvPr>
          <p:cNvPicPr>
            <a:picLocks noChangeAspect="1"/>
          </p:cNvPicPr>
          <p:nvPr/>
        </p:nvPicPr>
        <p:blipFill>
          <a:blip r:embed="rId7"/>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9044" r="1219" b="9047"/>
          <a:stretch>
            <a:fillRect/>
          </a:stretch>
        </p:blipFill>
        <p:spPr>
          <a:xfrm>
            <a:off x="0" y="0"/>
            <a:ext cx="9144000" cy="5143500"/>
          </a:xfrm>
          <a:prstGeom prst="rect">
            <a:avLst/>
          </a:prstGeom>
        </p:spPr>
      </p:pic>
      <p:pic>
        <p:nvPicPr>
          <p:cNvPr id="10" name="Picture 10"/>
          <p:cNvPicPr>
            <a:picLocks noChangeAspect="1"/>
          </p:cNvPicPr>
          <p:nvPr/>
        </p:nvPicPr>
        <p:blipFill>
          <a:blip r:embed="rId5"/>
          <a:srcRect t="3073"/>
          <a:stretch>
            <a:fillRect/>
          </a:stretch>
        </p:blipFill>
        <p:spPr>
          <a:xfrm>
            <a:off x="2013355" y="3061107"/>
            <a:ext cx="2626431" cy="1906820"/>
          </a:xfrm>
          <a:prstGeom prst="rect">
            <a:avLst/>
          </a:prstGeom>
        </p:spPr>
      </p:pic>
      <p:pic>
        <p:nvPicPr>
          <p:cNvPr id="11" name="Picture 11"/>
          <p:cNvPicPr>
            <a:picLocks noChangeAspect="1"/>
          </p:cNvPicPr>
          <p:nvPr/>
        </p:nvPicPr>
        <p:blipFill>
          <a:blip r:embed="rId6"/>
          <a:srcRect/>
          <a:stretch>
            <a:fillRect/>
          </a:stretch>
        </p:blipFill>
        <p:spPr>
          <a:xfrm>
            <a:off x="5110115" y="3061107"/>
            <a:ext cx="2020530" cy="1906820"/>
          </a:xfrm>
          <a:prstGeom prst="rect">
            <a:avLst/>
          </a:prstGeom>
        </p:spPr>
      </p:pic>
      <p:sp>
        <p:nvSpPr>
          <p:cNvPr id="13" name="TextBox 13"/>
          <p:cNvSpPr txBox="1"/>
          <p:nvPr/>
        </p:nvSpPr>
        <p:spPr>
          <a:xfrm>
            <a:off x="2557983" y="1669320"/>
            <a:ext cx="4028033" cy="355467"/>
          </a:xfrm>
          <a:prstGeom prst="rect">
            <a:avLst/>
          </a:prstGeom>
        </p:spPr>
        <p:txBody>
          <a:bodyPr lIns="0" tIns="0" rIns="0" bIns="0" rtlCol="0" anchor="t">
            <a:spAutoFit/>
          </a:bodyPr>
          <a:lstStyle/>
          <a:p>
            <a:pPr algn="ctr">
              <a:lnSpc>
                <a:spcPts val="2982"/>
              </a:lnSpc>
              <a:spcBef>
                <a:spcPct val="0"/>
              </a:spcBef>
            </a:pPr>
            <a:r>
              <a:rPr lang="en-US" sz="2130">
                <a:solidFill>
                  <a:srgbClr val="2B3467"/>
                </a:solidFill>
                <a:latin typeface="Inters"/>
              </a:rPr>
              <a:t>Sistem Nomor/Numerical Filling System</a:t>
            </a:r>
          </a:p>
        </p:txBody>
      </p:sp>
      <p:sp>
        <p:nvSpPr>
          <p:cNvPr id="14" name="TextBox 14"/>
          <p:cNvSpPr txBox="1"/>
          <p:nvPr/>
        </p:nvSpPr>
        <p:spPr>
          <a:xfrm>
            <a:off x="2228147" y="2120037"/>
            <a:ext cx="4687707" cy="82677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Berdasarkan kode nomor sebagai pengganti dari nama orang atau badan, disebut juga inderect filing system (karena penentuan nomor yang akan digunakan memerlukan pengelompokan masalahnya terlebih dahulu).</a:t>
            </a:r>
          </a:p>
        </p:txBody>
      </p:sp>
      <p:grpSp>
        <p:nvGrpSpPr>
          <p:cNvPr id="15" name="Group 3">
            <a:extLst>
              <a:ext uri="{FF2B5EF4-FFF2-40B4-BE49-F238E27FC236}">
                <a16:creationId xmlns:a16="http://schemas.microsoft.com/office/drawing/2014/main" id="{EF085C4E-479F-FF19-7D02-C4A53B75A75B}"/>
              </a:ext>
            </a:extLst>
          </p:cNvPr>
          <p:cNvGrpSpPr/>
          <p:nvPr/>
        </p:nvGrpSpPr>
        <p:grpSpPr>
          <a:xfrm>
            <a:off x="514368" y="877036"/>
            <a:ext cx="8115264" cy="718258"/>
            <a:chOff x="0" y="0"/>
            <a:chExt cx="5364342" cy="474782"/>
          </a:xfrm>
        </p:grpSpPr>
        <p:sp>
          <p:nvSpPr>
            <p:cNvPr id="16" name="Freeform 4">
              <a:extLst>
                <a:ext uri="{FF2B5EF4-FFF2-40B4-BE49-F238E27FC236}">
                  <a16:creationId xmlns:a16="http://schemas.microsoft.com/office/drawing/2014/main" id="{27890F49-17B0-6ACF-728D-5461A477DA4B}"/>
                </a:ext>
              </a:extLst>
            </p:cNvPr>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17" name="TextBox 5">
              <a:extLst>
                <a:ext uri="{FF2B5EF4-FFF2-40B4-BE49-F238E27FC236}">
                  <a16:creationId xmlns:a16="http://schemas.microsoft.com/office/drawing/2014/main" id="{9270D8EB-C345-08EC-4361-AB25F73C15F6}"/>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8" name="TextBox 8">
            <a:extLst>
              <a:ext uri="{FF2B5EF4-FFF2-40B4-BE49-F238E27FC236}">
                <a16:creationId xmlns:a16="http://schemas.microsoft.com/office/drawing/2014/main" id="{3690E1A2-4E77-A23C-1B6D-2E8447A7A6F6}"/>
              </a:ext>
            </a:extLst>
          </p:cNvPr>
          <p:cNvSpPr txBox="1"/>
          <p:nvPr/>
        </p:nvSpPr>
        <p:spPr>
          <a:xfrm>
            <a:off x="514368" y="966105"/>
            <a:ext cx="8115264" cy="540119"/>
          </a:xfrm>
          <a:prstGeom prst="rect">
            <a:avLst/>
          </a:prstGeom>
        </p:spPr>
        <p:txBody>
          <a:bodyPr lIns="0" tIns="0" rIns="0" bIns="0" rtlCol="0" anchor="t">
            <a:spAutoFit/>
          </a:bodyPr>
          <a:lstStyle/>
          <a:p>
            <a:pPr algn="ctr">
              <a:lnSpc>
                <a:spcPts val="4033"/>
              </a:lnSpc>
            </a:pPr>
            <a:r>
              <a:rPr lang="en-US" sz="2881" spc="181" dirty="0" err="1">
                <a:solidFill>
                  <a:srgbClr val="FFFFFF"/>
                </a:solidFill>
                <a:latin typeface="Bugaki"/>
              </a:rPr>
              <a:t>Jenis</a:t>
            </a:r>
            <a:r>
              <a:rPr lang="en-US" sz="2881" spc="181" dirty="0">
                <a:solidFill>
                  <a:srgbClr val="FFFFFF"/>
                </a:solidFill>
                <a:latin typeface="Bugaki"/>
              </a:rPr>
              <a:t> </a:t>
            </a:r>
            <a:r>
              <a:rPr lang="en-US" sz="2881" spc="181" dirty="0" err="1">
                <a:solidFill>
                  <a:srgbClr val="FFFFFF"/>
                </a:solidFill>
                <a:latin typeface="Bugaki"/>
              </a:rPr>
              <a:t>Sistem</a:t>
            </a:r>
            <a:r>
              <a:rPr lang="en-US" sz="2881" spc="181" dirty="0">
                <a:solidFill>
                  <a:srgbClr val="FFFFFF"/>
                </a:solidFill>
                <a:latin typeface="Bugaki"/>
              </a:rPr>
              <a:t> </a:t>
            </a:r>
            <a:r>
              <a:rPr lang="en-US" sz="2881" spc="181" dirty="0" err="1">
                <a:solidFill>
                  <a:srgbClr val="FFFFFF"/>
                </a:solidFill>
                <a:latin typeface="Bugaki"/>
              </a:rPr>
              <a:t>Penyimpanan</a:t>
            </a:r>
            <a:r>
              <a:rPr lang="en-US" sz="2881" spc="181" dirty="0">
                <a:solidFill>
                  <a:srgbClr val="FFFFFF"/>
                </a:solidFill>
                <a:latin typeface="Bugaki"/>
              </a:rPr>
              <a:t> </a:t>
            </a:r>
            <a:r>
              <a:rPr lang="en-US" sz="2881" spc="181" dirty="0" err="1">
                <a:solidFill>
                  <a:srgbClr val="FFFFFF"/>
                </a:solidFill>
                <a:latin typeface="Bugaki"/>
              </a:rPr>
              <a:t>Arsip</a:t>
            </a:r>
            <a:endParaRPr lang="en-US" sz="2881" spc="181" dirty="0">
              <a:solidFill>
                <a:srgbClr val="FFFFFF"/>
              </a:solidFill>
              <a:latin typeface="Bugaki"/>
            </a:endParaRPr>
          </a:p>
        </p:txBody>
      </p:sp>
      <p:pic>
        <p:nvPicPr>
          <p:cNvPr id="3" name="Picture 10">
            <a:hlinkClick r:id="" action="ppaction://hlinkshowjump?jump=nextslide">
              <a:snd r:embed="rId7" name="click.wav"/>
            </a:hlinkClick>
            <a:extLst>
              <a:ext uri="{FF2B5EF4-FFF2-40B4-BE49-F238E27FC236}">
                <a16:creationId xmlns:a16="http://schemas.microsoft.com/office/drawing/2014/main" id="{3AE3A0EB-AF20-00D0-1127-6C748EC9EF53}"/>
              </a:ext>
            </a:extLst>
          </p:cNvPr>
          <p:cNvPicPr>
            <a:picLocks noChangeAspect="1"/>
          </p:cNvPicPr>
          <p:nvPr/>
        </p:nvPicPr>
        <p:blipFill>
          <a:blip r:embed="rId8"/>
          <a:srcRect l="1495" t="1911" r="71866" b="72140"/>
          <a:stretch>
            <a:fillRect/>
          </a:stretch>
        </p:blipFill>
        <p:spPr>
          <a:xfrm>
            <a:off x="8202856" y="148229"/>
            <a:ext cx="864944" cy="832553"/>
          </a:xfrm>
          <a:prstGeom prst="rect">
            <a:avLst/>
          </a:prstGeom>
        </p:spPr>
      </p:pic>
      <p:pic>
        <p:nvPicPr>
          <p:cNvPr id="4" name="Picture 11">
            <a:hlinkClick r:id="" action="ppaction://hlinkshowjump?jump=previousslide">
              <a:snd r:embed="rId7" name="click.wav"/>
            </a:hlinkClick>
            <a:extLst>
              <a:ext uri="{FF2B5EF4-FFF2-40B4-BE49-F238E27FC236}">
                <a16:creationId xmlns:a16="http://schemas.microsoft.com/office/drawing/2014/main" id="{2805F83B-32E4-241C-6CB0-88546C16DC12}"/>
              </a:ext>
            </a:extLst>
          </p:cNvPr>
          <p:cNvPicPr>
            <a:picLocks noChangeAspect="1"/>
          </p:cNvPicPr>
          <p:nvPr/>
        </p:nvPicPr>
        <p:blipFill>
          <a:blip r:embed="rId9"/>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10"/>
                                        </p:tgtEl>
                                      </p:cBhvr>
                                    </p:animEffect>
                                    <p:animScale>
                                      <p:cBhvr>
                                        <p:cTn id="7" dur="1000" autoRev="1" fill="hold"/>
                                        <p:tgtEl>
                                          <p:spTgt spid="10"/>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11"/>
                                        </p:tgtEl>
                                      </p:cBhvr>
                                    </p:animEffect>
                                    <p:animScale>
                                      <p:cBhvr>
                                        <p:cTn id="10"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9044" r="1219" b="9047"/>
          <a:stretch>
            <a:fillRect/>
          </a:stretch>
        </p:blipFill>
        <p:spPr>
          <a:xfrm>
            <a:off x="0" y="0"/>
            <a:ext cx="9144000" cy="5143500"/>
          </a:xfrm>
          <a:prstGeom prst="rect">
            <a:avLst/>
          </a:prstGeom>
        </p:spPr>
      </p:pic>
      <p:grpSp>
        <p:nvGrpSpPr>
          <p:cNvPr id="7" name="Group 7"/>
          <p:cNvGrpSpPr/>
          <p:nvPr/>
        </p:nvGrpSpPr>
        <p:grpSpPr>
          <a:xfrm>
            <a:off x="514368" y="2259926"/>
            <a:ext cx="8115264" cy="2668426"/>
            <a:chOff x="0" y="0"/>
            <a:chExt cx="4274557" cy="1405541"/>
          </a:xfrm>
        </p:grpSpPr>
        <p:sp>
          <p:nvSpPr>
            <p:cNvPr id="8" name="Freeform 8"/>
            <p:cNvSpPr/>
            <p:nvPr/>
          </p:nvSpPr>
          <p:spPr>
            <a:xfrm>
              <a:off x="0" y="0"/>
              <a:ext cx="4274557" cy="1405541"/>
            </a:xfrm>
            <a:custGeom>
              <a:avLst/>
              <a:gdLst/>
              <a:ahLst/>
              <a:cxnLst/>
              <a:rect l="l" t="t" r="r" b="b"/>
              <a:pathLst>
                <a:path w="4274557" h="1405541">
                  <a:moveTo>
                    <a:pt x="23850" y="0"/>
                  </a:moveTo>
                  <a:lnTo>
                    <a:pt x="4250708" y="0"/>
                  </a:lnTo>
                  <a:cubicBezTo>
                    <a:pt x="4257033" y="0"/>
                    <a:pt x="4263099" y="2513"/>
                    <a:pt x="4267572" y="6985"/>
                  </a:cubicBezTo>
                  <a:cubicBezTo>
                    <a:pt x="4272045" y="11458"/>
                    <a:pt x="4274557" y="17524"/>
                    <a:pt x="4274557" y="23850"/>
                  </a:cubicBezTo>
                  <a:lnTo>
                    <a:pt x="4274557" y="1381691"/>
                  </a:lnTo>
                  <a:cubicBezTo>
                    <a:pt x="4274557" y="1388017"/>
                    <a:pt x="4272045" y="1394083"/>
                    <a:pt x="4267572" y="1398556"/>
                  </a:cubicBezTo>
                  <a:cubicBezTo>
                    <a:pt x="4263099" y="1403029"/>
                    <a:pt x="4257033" y="1405541"/>
                    <a:pt x="4250708" y="1405541"/>
                  </a:cubicBezTo>
                  <a:lnTo>
                    <a:pt x="23850" y="1405541"/>
                  </a:lnTo>
                  <a:cubicBezTo>
                    <a:pt x="17524" y="1405541"/>
                    <a:pt x="11458" y="1403029"/>
                    <a:pt x="6985" y="1398556"/>
                  </a:cubicBezTo>
                  <a:cubicBezTo>
                    <a:pt x="2513" y="1394083"/>
                    <a:pt x="0" y="1388017"/>
                    <a:pt x="0" y="1381691"/>
                  </a:cubicBezTo>
                  <a:lnTo>
                    <a:pt x="0" y="23850"/>
                  </a:lnTo>
                  <a:cubicBezTo>
                    <a:pt x="0" y="17524"/>
                    <a:pt x="2513" y="11458"/>
                    <a:pt x="6985" y="6985"/>
                  </a:cubicBezTo>
                  <a:cubicBezTo>
                    <a:pt x="11458" y="2513"/>
                    <a:pt x="17524" y="0"/>
                    <a:pt x="23850" y="0"/>
                  </a:cubicBezTo>
                  <a:close/>
                </a:path>
              </a:pathLst>
            </a:custGeom>
            <a:solidFill>
              <a:srgbClr val="2B3467">
                <a:alpha val="74902"/>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0" name="TextBox 10"/>
          <p:cNvSpPr txBox="1"/>
          <p:nvPr/>
        </p:nvSpPr>
        <p:spPr>
          <a:xfrm>
            <a:off x="687883" y="2374226"/>
            <a:ext cx="3726475" cy="2394536"/>
          </a:xfrm>
          <a:prstGeom prst="rect">
            <a:avLst/>
          </a:prstGeom>
        </p:spPr>
        <p:txBody>
          <a:bodyPr lIns="0" tIns="0" rIns="0" bIns="0" rtlCol="0" anchor="t">
            <a:spAutoFit/>
          </a:bodyPr>
          <a:lstStyle/>
          <a:p>
            <a:pPr>
              <a:lnSpc>
                <a:spcPts val="1726"/>
              </a:lnSpc>
            </a:pPr>
            <a:r>
              <a:rPr lang="en-US" sz="1151">
                <a:solidFill>
                  <a:srgbClr val="FAA51A"/>
                </a:solidFill>
                <a:latin typeface="Open Sans Extra Bold"/>
              </a:rPr>
              <a:t>Keuntungan Sistem Filling Nomor</a:t>
            </a:r>
          </a:p>
          <a:p>
            <a:pPr marL="248565" lvl="1" indent="-124282">
              <a:lnSpc>
                <a:spcPts val="1726"/>
              </a:lnSpc>
              <a:buFont typeface="Arial"/>
              <a:buChar char="•"/>
            </a:pPr>
            <a:r>
              <a:rPr lang="en-US" sz="1151">
                <a:solidFill>
                  <a:srgbClr val="FCFFE7"/>
                </a:solidFill>
                <a:latin typeface="Open Sans Extra Bold"/>
              </a:rPr>
              <a:t>Penyimpanan dapat lebih teliti, cermat, dan teratur,</a:t>
            </a:r>
          </a:p>
          <a:p>
            <a:pPr marL="248565" lvl="1" indent="-124282">
              <a:lnSpc>
                <a:spcPts val="1726"/>
              </a:lnSpc>
              <a:buFont typeface="Arial"/>
              <a:buChar char="•"/>
            </a:pPr>
            <a:r>
              <a:rPr lang="en-US" sz="1151">
                <a:solidFill>
                  <a:srgbClr val="FCFFE7"/>
                </a:solidFill>
                <a:latin typeface="Open Sans Extra Bold"/>
              </a:rPr>
              <a:t>Penyimpanan dapat lebih cepat dan tepat,</a:t>
            </a:r>
          </a:p>
          <a:p>
            <a:pPr marL="248565" lvl="1" indent="-124282">
              <a:lnSpc>
                <a:spcPts val="1726"/>
              </a:lnSpc>
              <a:buFont typeface="Arial"/>
              <a:buChar char="•"/>
            </a:pPr>
            <a:r>
              <a:rPr lang="en-US" sz="1151">
                <a:solidFill>
                  <a:srgbClr val="FCFFE7"/>
                </a:solidFill>
                <a:latin typeface="Open Sans Extra Bold"/>
              </a:rPr>
              <a:t>Sederhana dan mudah dilaksanakan,</a:t>
            </a:r>
          </a:p>
          <a:p>
            <a:pPr marL="248565" lvl="1" indent="-124282">
              <a:lnSpc>
                <a:spcPts val="1726"/>
              </a:lnSpc>
              <a:buFont typeface="Arial"/>
              <a:buChar char="•"/>
            </a:pPr>
            <a:r>
              <a:rPr lang="en-US" sz="1151">
                <a:solidFill>
                  <a:srgbClr val="FCFFE7"/>
                </a:solidFill>
                <a:latin typeface="Open Sans Extra Bold"/>
              </a:rPr>
              <a:t>Dapat dipakai untuk segala macam surat / warkat / dokumen,</a:t>
            </a:r>
          </a:p>
          <a:p>
            <a:pPr marL="248565" lvl="1" indent="-124282">
              <a:lnSpc>
                <a:spcPts val="1726"/>
              </a:lnSpc>
              <a:buFont typeface="Arial"/>
              <a:buChar char="•"/>
            </a:pPr>
            <a:r>
              <a:rPr lang="en-US" sz="1151">
                <a:solidFill>
                  <a:srgbClr val="FCFFE7"/>
                </a:solidFill>
                <a:latin typeface="Open Sans Extra Bold"/>
              </a:rPr>
              <a:t>Nomor dokumen dapat dipergunakan sebagai referensi dalam korespondensi</a:t>
            </a:r>
          </a:p>
          <a:p>
            <a:pPr marL="248565" lvl="1" indent="-124282">
              <a:lnSpc>
                <a:spcPts val="1726"/>
              </a:lnSpc>
              <a:buFont typeface="Arial"/>
              <a:buChar char="•"/>
            </a:pPr>
            <a:r>
              <a:rPr lang="en-US" sz="1151">
                <a:solidFill>
                  <a:srgbClr val="FCFFE7"/>
                </a:solidFill>
                <a:latin typeface="Open Sans Extra Bold"/>
              </a:rPr>
              <a:t>Nomor map atau dokumen dapat diperluas tanpa batas.</a:t>
            </a:r>
          </a:p>
        </p:txBody>
      </p:sp>
      <p:sp>
        <p:nvSpPr>
          <p:cNvPr id="11" name="TextBox 11"/>
          <p:cNvSpPr txBox="1"/>
          <p:nvPr/>
        </p:nvSpPr>
        <p:spPr>
          <a:xfrm>
            <a:off x="4980691" y="2307551"/>
            <a:ext cx="3419146" cy="2411730"/>
          </a:xfrm>
          <a:prstGeom prst="rect">
            <a:avLst/>
          </a:prstGeom>
        </p:spPr>
        <p:txBody>
          <a:bodyPr lIns="0" tIns="0" rIns="0" bIns="0" rtlCol="0" anchor="t">
            <a:spAutoFit/>
          </a:bodyPr>
          <a:lstStyle/>
          <a:p>
            <a:pPr>
              <a:lnSpc>
                <a:spcPts val="2400"/>
              </a:lnSpc>
            </a:pPr>
            <a:r>
              <a:rPr lang="en-US" sz="1200">
                <a:solidFill>
                  <a:srgbClr val="FAA51A"/>
                </a:solidFill>
                <a:latin typeface="Open Sans Extra Bold"/>
              </a:rPr>
              <a:t>Kerugian Sistem Filling Nomor</a:t>
            </a:r>
          </a:p>
          <a:p>
            <a:pPr marL="259080" lvl="1" indent="-129540">
              <a:lnSpc>
                <a:spcPts val="2400"/>
              </a:lnSpc>
              <a:buFont typeface="Arial"/>
              <a:buChar char="•"/>
            </a:pPr>
            <a:r>
              <a:rPr lang="en-US" sz="1200">
                <a:solidFill>
                  <a:srgbClr val="FCFFE7"/>
                </a:solidFill>
                <a:latin typeface="Open Sans Extra Bold"/>
              </a:rPr>
              <a:t>Lebih banyak waktu dipergunakan untuk mengindeks.</a:t>
            </a:r>
          </a:p>
          <a:p>
            <a:pPr marL="259080" lvl="1" indent="-129540">
              <a:lnSpc>
                <a:spcPts val="2400"/>
              </a:lnSpc>
              <a:buFont typeface="Arial"/>
              <a:buChar char="•"/>
            </a:pPr>
            <a:r>
              <a:rPr lang="en-US" sz="1200">
                <a:solidFill>
                  <a:srgbClr val="FCFFE7"/>
                </a:solidFill>
                <a:latin typeface="Open Sans Extra Bold"/>
              </a:rPr>
              <a:t>Banyaknya map untuk surat-surat beraneka ragam, dapat menimbulkan kesulitan,</a:t>
            </a:r>
          </a:p>
          <a:p>
            <a:pPr marL="259080" lvl="1" indent="-129540">
              <a:lnSpc>
                <a:spcPts val="2400"/>
              </a:lnSpc>
              <a:buFont typeface="Arial"/>
              <a:buChar char="•"/>
            </a:pPr>
            <a:r>
              <a:rPr lang="en-US" sz="1200">
                <a:solidFill>
                  <a:srgbClr val="FCFFE7"/>
                </a:solidFill>
                <a:latin typeface="Open Sans Extra Bold"/>
              </a:rPr>
              <a:t>Perlu ruangan yang luas dan memadai untuk menyimpan arsip yang banyak.</a:t>
            </a:r>
          </a:p>
        </p:txBody>
      </p:sp>
      <p:sp>
        <p:nvSpPr>
          <p:cNvPr id="12" name="TextBox 12"/>
          <p:cNvSpPr txBox="1"/>
          <p:nvPr/>
        </p:nvSpPr>
        <p:spPr>
          <a:xfrm>
            <a:off x="2557983" y="1730827"/>
            <a:ext cx="4028033" cy="355467"/>
          </a:xfrm>
          <a:prstGeom prst="rect">
            <a:avLst/>
          </a:prstGeom>
        </p:spPr>
        <p:txBody>
          <a:bodyPr lIns="0" tIns="0" rIns="0" bIns="0" rtlCol="0" anchor="t">
            <a:spAutoFit/>
          </a:bodyPr>
          <a:lstStyle/>
          <a:p>
            <a:pPr algn="ctr">
              <a:lnSpc>
                <a:spcPts val="2982"/>
              </a:lnSpc>
              <a:spcBef>
                <a:spcPct val="0"/>
              </a:spcBef>
            </a:pPr>
            <a:r>
              <a:rPr lang="en-US" sz="2130">
                <a:solidFill>
                  <a:srgbClr val="2B3467"/>
                </a:solidFill>
                <a:latin typeface="Inters"/>
              </a:rPr>
              <a:t>Sistem Nomor/Numerical Filling System</a:t>
            </a:r>
          </a:p>
        </p:txBody>
      </p:sp>
      <p:grpSp>
        <p:nvGrpSpPr>
          <p:cNvPr id="17" name="Group 3">
            <a:extLst>
              <a:ext uri="{FF2B5EF4-FFF2-40B4-BE49-F238E27FC236}">
                <a16:creationId xmlns:a16="http://schemas.microsoft.com/office/drawing/2014/main" id="{AD35A113-3122-5FB8-A259-992DF3FC1084}"/>
              </a:ext>
            </a:extLst>
          </p:cNvPr>
          <p:cNvGrpSpPr/>
          <p:nvPr/>
        </p:nvGrpSpPr>
        <p:grpSpPr>
          <a:xfrm>
            <a:off x="514368" y="877036"/>
            <a:ext cx="8115264" cy="718258"/>
            <a:chOff x="0" y="0"/>
            <a:chExt cx="5364342" cy="474782"/>
          </a:xfrm>
        </p:grpSpPr>
        <p:sp>
          <p:nvSpPr>
            <p:cNvPr id="18" name="Freeform 4">
              <a:extLst>
                <a:ext uri="{FF2B5EF4-FFF2-40B4-BE49-F238E27FC236}">
                  <a16:creationId xmlns:a16="http://schemas.microsoft.com/office/drawing/2014/main" id="{29AEC665-3990-D53D-9A9E-CF5F5745ED55}"/>
                </a:ext>
              </a:extLst>
            </p:cNvPr>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19" name="TextBox 5">
              <a:extLst>
                <a:ext uri="{FF2B5EF4-FFF2-40B4-BE49-F238E27FC236}">
                  <a16:creationId xmlns:a16="http://schemas.microsoft.com/office/drawing/2014/main" id="{EED1B2BD-698A-5F4B-C788-15A94119C9FF}"/>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20" name="TextBox 8">
            <a:extLst>
              <a:ext uri="{FF2B5EF4-FFF2-40B4-BE49-F238E27FC236}">
                <a16:creationId xmlns:a16="http://schemas.microsoft.com/office/drawing/2014/main" id="{ABB58F5E-0AF9-FDE9-BDCC-68EF09D0887F}"/>
              </a:ext>
            </a:extLst>
          </p:cNvPr>
          <p:cNvSpPr txBox="1"/>
          <p:nvPr/>
        </p:nvSpPr>
        <p:spPr>
          <a:xfrm>
            <a:off x="514368" y="966105"/>
            <a:ext cx="8115264" cy="540119"/>
          </a:xfrm>
          <a:prstGeom prst="rect">
            <a:avLst/>
          </a:prstGeom>
        </p:spPr>
        <p:txBody>
          <a:bodyPr lIns="0" tIns="0" rIns="0" bIns="0" rtlCol="0" anchor="t">
            <a:spAutoFit/>
          </a:bodyPr>
          <a:lstStyle/>
          <a:p>
            <a:pPr algn="ctr">
              <a:lnSpc>
                <a:spcPts val="4033"/>
              </a:lnSpc>
            </a:pPr>
            <a:r>
              <a:rPr lang="en-US" sz="2881" spc="181" dirty="0" err="1">
                <a:solidFill>
                  <a:srgbClr val="FFFFFF"/>
                </a:solidFill>
                <a:latin typeface="Bugaki"/>
              </a:rPr>
              <a:t>Jenis</a:t>
            </a:r>
            <a:r>
              <a:rPr lang="en-US" sz="2881" spc="181" dirty="0">
                <a:solidFill>
                  <a:srgbClr val="FFFFFF"/>
                </a:solidFill>
                <a:latin typeface="Bugaki"/>
              </a:rPr>
              <a:t> </a:t>
            </a:r>
            <a:r>
              <a:rPr lang="en-US" sz="2881" spc="181" dirty="0" err="1">
                <a:solidFill>
                  <a:srgbClr val="FFFFFF"/>
                </a:solidFill>
                <a:latin typeface="Bugaki"/>
              </a:rPr>
              <a:t>Sistem</a:t>
            </a:r>
            <a:r>
              <a:rPr lang="en-US" sz="2881" spc="181" dirty="0">
                <a:solidFill>
                  <a:srgbClr val="FFFFFF"/>
                </a:solidFill>
                <a:latin typeface="Bugaki"/>
              </a:rPr>
              <a:t> </a:t>
            </a:r>
            <a:r>
              <a:rPr lang="en-US" sz="2881" spc="181" dirty="0" err="1">
                <a:solidFill>
                  <a:srgbClr val="FFFFFF"/>
                </a:solidFill>
                <a:latin typeface="Bugaki"/>
              </a:rPr>
              <a:t>Penyimpanan</a:t>
            </a:r>
            <a:r>
              <a:rPr lang="en-US" sz="2881" spc="181" dirty="0">
                <a:solidFill>
                  <a:srgbClr val="FFFFFF"/>
                </a:solidFill>
                <a:latin typeface="Bugaki"/>
              </a:rPr>
              <a:t> </a:t>
            </a:r>
            <a:r>
              <a:rPr lang="en-US" sz="2881" spc="181" dirty="0" err="1">
                <a:solidFill>
                  <a:srgbClr val="FFFFFF"/>
                </a:solidFill>
                <a:latin typeface="Bugaki"/>
              </a:rPr>
              <a:t>Arsip</a:t>
            </a:r>
            <a:endParaRPr lang="en-US" sz="2881" spc="181" dirty="0">
              <a:solidFill>
                <a:srgbClr val="FFFFFF"/>
              </a:solidFill>
              <a:latin typeface="Bugaki"/>
            </a:endParaRPr>
          </a:p>
        </p:txBody>
      </p:sp>
      <p:pic>
        <p:nvPicPr>
          <p:cNvPr id="3" name="Picture 10">
            <a:hlinkClick r:id="" action="ppaction://hlinkshowjump?jump=nextslide">
              <a:snd r:embed="rId5" name="click.wav"/>
            </a:hlinkClick>
            <a:extLst>
              <a:ext uri="{FF2B5EF4-FFF2-40B4-BE49-F238E27FC236}">
                <a16:creationId xmlns:a16="http://schemas.microsoft.com/office/drawing/2014/main" id="{C42FD530-18C8-5EDE-02ED-AFB6B3FE8E01}"/>
              </a:ext>
            </a:extLst>
          </p:cNvPr>
          <p:cNvPicPr>
            <a:picLocks noChangeAspect="1"/>
          </p:cNvPicPr>
          <p:nvPr/>
        </p:nvPicPr>
        <p:blipFill>
          <a:blip r:embed="rId6"/>
          <a:srcRect l="1495" t="1911" r="71866" b="72140"/>
          <a:stretch>
            <a:fillRect/>
          </a:stretch>
        </p:blipFill>
        <p:spPr>
          <a:xfrm>
            <a:off x="8202856" y="148229"/>
            <a:ext cx="864944" cy="832553"/>
          </a:xfrm>
          <a:prstGeom prst="rect">
            <a:avLst/>
          </a:prstGeom>
        </p:spPr>
      </p:pic>
      <p:pic>
        <p:nvPicPr>
          <p:cNvPr id="4" name="Picture 11">
            <a:hlinkClick r:id="" action="ppaction://hlinkshowjump?jump=previousslide">
              <a:snd r:embed="rId5" name="click.wav"/>
            </a:hlinkClick>
            <a:extLst>
              <a:ext uri="{FF2B5EF4-FFF2-40B4-BE49-F238E27FC236}">
                <a16:creationId xmlns:a16="http://schemas.microsoft.com/office/drawing/2014/main" id="{46F75F15-3B50-5C05-67AA-FB9F51F6E538}"/>
              </a:ext>
            </a:extLst>
          </p:cNvPr>
          <p:cNvPicPr>
            <a:picLocks noChangeAspect="1"/>
          </p:cNvPicPr>
          <p:nvPr/>
        </p:nvPicPr>
        <p:blipFill>
          <a:blip r:embed="rId7"/>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8814" r="1219" b="8817"/>
          <a:stretch>
            <a:fillRect/>
          </a:stretch>
        </p:blipFill>
        <p:spPr>
          <a:xfrm>
            <a:off x="0" y="0"/>
            <a:ext cx="9144000" cy="5143500"/>
          </a:xfrm>
          <a:prstGeom prst="rect">
            <a:avLst/>
          </a:prstGeom>
        </p:spPr>
      </p:pic>
      <p:pic>
        <p:nvPicPr>
          <p:cNvPr id="10" name="Picture 10"/>
          <p:cNvPicPr>
            <a:picLocks noChangeAspect="1"/>
          </p:cNvPicPr>
          <p:nvPr/>
        </p:nvPicPr>
        <p:blipFill>
          <a:blip r:embed="rId5"/>
          <a:srcRect/>
          <a:stretch>
            <a:fillRect/>
          </a:stretch>
        </p:blipFill>
        <p:spPr>
          <a:xfrm>
            <a:off x="975105" y="3053660"/>
            <a:ext cx="3781654" cy="1803558"/>
          </a:xfrm>
          <a:prstGeom prst="rect">
            <a:avLst/>
          </a:prstGeom>
        </p:spPr>
      </p:pic>
      <p:pic>
        <p:nvPicPr>
          <p:cNvPr id="11" name="Picture 11"/>
          <p:cNvPicPr>
            <a:picLocks noChangeAspect="1"/>
          </p:cNvPicPr>
          <p:nvPr/>
        </p:nvPicPr>
        <p:blipFill>
          <a:blip r:embed="rId6"/>
          <a:srcRect/>
          <a:stretch>
            <a:fillRect/>
          </a:stretch>
        </p:blipFill>
        <p:spPr>
          <a:xfrm>
            <a:off x="5280149" y="3053660"/>
            <a:ext cx="2407843" cy="1803558"/>
          </a:xfrm>
          <a:prstGeom prst="rect">
            <a:avLst/>
          </a:prstGeom>
        </p:spPr>
      </p:pic>
      <p:sp>
        <p:nvSpPr>
          <p:cNvPr id="13" name="TextBox 13"/>
          <p:cNvSpPr txBox="1"/>
          <p:nvPr/>
        </p:nvSpPr>
        <p:spPr>
          <a:xfrm>
            <a:off x="2491275" y="1721302"/>
            <a:ext cx="4308872" cy="348482"/>
          </a:xfrm>
          <a:prstGeom prst="rect">
            <a:avLst/>
          </a:prstGeom>
        </p:spPr>
        <p:txBody>
          <a:bodyPr lIns="0" tIns="0" rIns="0" bIns="0" rtlCol="0" anchor="t">
            <a:spAutoFit/>
          </a:bodyPr>
          <a:lstStyle/>
          <a:p>
            <a:pPr algn="ctr">
              <a:lnSpc>
                <a:spcPts val="2842"/>
              </a:lnSpc>
              <a:spcBef>
                <a:spcPct val="0"/>
              </a:spcBef>
            </a:pPr>
            <a:r>
              <a:rPr lang="en-US" sz="2030">
                <a:solidFill>
                  <a:srgbClr val="2B3467"/>
                </a:solidFill>
                <a:latin typeface="Inters"/>
              </a:rPr>
              <a:t>Sistem Tanggal/Chronological Filling System</a:t>
            </a:r>
          </a:p>
        </p:txBody>
      </p:sp>
      <p:sp>
        <p:nvSpPr>
          <p:cNvPr id="14" name="TextBox 14"/>
          <p:cNvSpPr txBox="1"/>
          <p:nvPr/>
        </p:nvSpPr>
        <p:spPr>
          <a:xfrm>
            <a:off x="2422247" y="2151402"/>
            <a:ext cx="4299505" cy="6172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Berdasarkan urutan tanggal, bulan dan tahun yang mana pada umumnya tanggal dijadikan pedoman termasuk diperhatikan dari datangnya surat.</a:t>
            </a:r>
          </a:p>
        </p:txBody>
      </p:sp>
      <p:grpSp>
        <p:nvGrpSpPr>
          <p:cNvPr id="15" name="Group 3">
            <a:extLst>
              <a:ext uri="{FF2B5EF4-FFF2-40B4-BE49-F238E27FC236}">
                <a16:creationId xmlns:a16="http://schemas.microsoft.com/office/drawing/2014/main" id="{97DFBD6A-4C5D-5F1D-94D2-2C4D495A61B1}"/>
              </a:ext>
            </a:extLst>
          </p:cNvPr>
          <p:cNvGrpSpPr/>
          <p:nvPr/>
        </p:nvGrpSpPr>
        <p:grpSpPr>
          <a:xfrm>
            <a:off x="514368" y="877036"/>
            <a:ext cx="8115264" cy="718258"/>
            <a:chOff x="0" y="0"/>
            <a:chExt cx="5364342" cy="474782"/>
          </a:xfrm>
        </p:grpSpPr>
        <p:sp>
          <p:nvSpPr>
            <p:cNvPr id="16" name="Freeform 4">
              <a:extLst>
                <a:ext uri="{FF2B5EF4-FFF2-40B4-BE49-F238E27FC236}">
                  <a16:creationId xmlns:a16="http://schemas.microsoft.com/office/drawing/2014/main" id="{BA3983B0-6DF5-7059-5EA6-F453E75FB6D8}"/>
                </a:ext>
              </a:extLst>
            </p:cNvPr>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17" name="TextBox 5">
              <a:extLst>
                <a:ext uri="{FF2B5EF4-FFF2-40B4-BE49-F238E27FC236}">
                  <a16:creationId xmlns:a16="http://schemas.microsoft.com/office/drawing/2014/main" id="{ADE6729A-ED3B-86B9-89CB-ABAC096CA148}"/>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8" name="TextBox 8">
            <a:extLst>
              <a:ext uri="{FF2B5EF4-FFF2-40B4-BE49-F238E27FC236}">
                <a16:creationId xmlns:a16="http://schemas.microsoft.com/office/drawing/2014/main" id="{5127FC2E-73B3-4C2A-5807-5D2E06A7B7B7}"/>
              </a:ext>
            </a:extLst>
          </p:cNvPr>
          <p:cNvSpPr txBox="1"/>
          <p:nvPr/>
        </p:nvSpPr>
        <p:spPr>
          <a:xfrm>
            <a:off x="514368" y="966105"/>
            <a:ext cx="8115264" cy="540119"/>
          </a:xfrm>
          <a:prstGeom prst="rect">
            <a:avLst/>
          </a:prstGeom>
        </p:spPr>
        <p:txBody>
          <a:bodyPr lIns="0" tIns="0" rIns="0" bIns="0" rtlCol="0" anchor="t">
            <a:spAutoFit/>
          </a:bodyPr>
          <a:lstStyle/>
          <a:p>
            <a:pPr algn="ctr">
              <a:lnSpc>
                <a:spcPts val="4033"/>
              </a:lnSpc>
            </a:pPr>
            <a:r>
              <a:rPr lang="en-US" sz="2881" spc="181" dirty="0" err="1">
                <a:solidFill>
                  <a:srgbClr val="FFFFFF"/>
                </a:solidFill>
                <a:latin typeface="Bugaki"/>
              </a:rPr>
              <a:t>Jenis</a:t>
            </a:r>
            <a:r>
              <a:rPr lang="en-US" sz="2881" spc="181" dirty="0">
                <a:solidFill>
                  <a:srgbClr val="FFFFFF"/>
                </a:solidFill>
                <a:latin typeface="Bugaki"/>
              </a:rPr>
              <a:t> </a:t>
            </a:r>
            <a:r>
              <a:rPr lang="en-US" sz="2881" spc="181" dirty="0" err="1">
                <a:solidFill>
                  <a:srgbClr val="FFFFFF"/>
                </a:solidFill>
                <a:latin typeface="Bugaki"/>
              </a:rPr>
              <a:t>Sistem</a:t>
            </a:r>
            <a:r>
              <a:rPr lang="en-US" sz="2881" spc="181" dirty="0">
                <a:solidFill>
                  <a:srgbClr val="FFFFFF"/>
                </a:solidFill>
                <a:latin typeface="Bugaki"/>
              </a:rPr>
              <a:t> </a:t>
            </a:r>
            <a:r>
              <a:rPr lang="en-US" sz="2881" spc="181" dirty="0" err="1">
                <a:solidFill>
                  <a:srgbClr val="FFFFFF"/>
                </a:solidFill>
                <a:latin typeface="Bugaki"/>
              </a:rPr>
              <a:t>Penyimpanan</a:t>
            </a:r>
            <a:r>
              <a:rPr lang="en-US" sz="2881" spc="181" dirty="0">
                <a:solidFill>
                  <a:srgbClr val="FFFFFF"/>
                </a:solidFill>
                <a:latin typeface="Bugaki"/>
              </a:rPr>
              <a:t> </a:t>
            </a:r>
            <a:r>
              <a:rPr lang="en-US" sz="2881" spc="181" dirty="0" err="1">
                <a:solidFill>
                  <a:srgbClr val="FFFFFF"/>
                </a:solidFill>
                <a:latin typeface="Bugaki"/>
              </a:rPr>
              <a:t>Arsip</a:t>
            </a:r>
            <a:endParaRPr lang="en-US" sz="2881" spc="181" dirty="0">
              <a:solidFill>
                <a:srgbClr val="FFFFFF"/>
              </a:solidFill>
              <a:latin typeface="Bugaki"/>
            </a:endParaRPr>
          </a:p>
        </p:txBody>
      </p:sp>
      <p:pic>
        <p:nvPicPr>
          <p:cNvPr id="3" name="Picture 10">
            <a:hlinkClick r:id="" action="ppaction://hlinkshowjump?jump=nextslide">
              <a:snd r:embed="rId7" name="click.wav"/>
            </a:hlinkClick>
            <a:extLst>
              <a:ext uri="{FF2B5EF4-FFF2-40B4-BE49-F238E27FC236}">
                <a16:creationId xmlns:a16="http://schemas.microsoft.com/office/drawing/2014/main" id="{2E7500D2-7B6A-5C4D-AA93-91C6619DE864}"/>
              </a:ext>
            </a:extLst>
          </p:cNvPr>
          <p:cNvPicPr>
            <a:picLocks noChangeAspect="1"/>
          </p:cNvPicPr>
          <p:nvPr/>
        </p:nvPicPr>
        <p:blipFill>
          <a:blip r:embed="rId8"/>
          <a:srcRect l="1495" t="1911" r="71866" b="72140"/>
          <a:stretch>
            <a:fillRect/>
          </a:stretch>
        </p:blipFill>
        <p:spPr>
          <a:xfrm>
            <a:off x="8202856" y="148229"/>
            <a:ext cx="864944" cy="832553"/>
          </a:xfrm>
          <a:prstGeom prst="rect">
            <a:avLst/>
          </a:prstGeom>
        </p:spPr>
      </p:pic>
      <p:pic>
        <p:nvPicPr>
          <p:cNvPr id="4" name="Picture 11">
            <a:hlinkClick r:id="" action="ppaction://hlinkshowjump?jump=previousslide">
              <a:snd r:embed="rId7" name="click.wav"/>
            </a:hlinkClick>
            <a:extLst>
              <a:ext uri="{FF2B5EF4-FFF2-40B4-BE49-F238E27FC236}">
                <a16:creationId xmlns:a16="http://schemas.microsoft.com/office/drawing/2014/main" id="{097DCDD7-7603-2F97-CBE9-C2F3E162CF7F}"/>
              </a:ext>
            </a:extLst>
          </p:cNvPr>
          <p:cNvPicPr>
            <a:picLocks noChangeAspect="1"/>
          </p:cNvPicPr>
          <p:nvPr/>
        </p:nvPicPr>
        <p:blipFill>
          <a:blip r:embed="rId9"/>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10"/>
                                        </p:tgtEl>
                                      </p:cBhvr>
                                    </p:animEffect>
                                    <p:animScale>
                                      <p:cBhvr>
                                        <p:cTn id="7" dur="1000" autoRev="1" fill="hold"/>
                                        <p:tgtEl>
                                          <p:spTgt spid="10"/>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11"/>
                                        </p:tgtEl>
                                      </p:cBhvr>
                                    </p:animEffect>
                                    <p:animScale>
                                      <p:cBhvr>
                                        <p:cTn id="10"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8814" r="1219" b="8817"/>
          <a:stretch>
            <a:fillRect/>
          </a:stretch>
        </p:blipFill>
        <p:spPr>
          <a:xfrm>
            <a:off x="0" y="0"/>
            <a:ext cx="9144000" cy="5143500"/>
          </a:xfrm>
          <a:prstGeom prst="rect">
            <a:avLst/>
          </a:prstGeom>
        </p:spPr>
      </p:pic>
      <p:grpSp>
        <p:nvGrpSpPr>
          <p:cNvPr id="7" name="Group 7"/>
          <p:cNvGrpSpPr/>
          <p:nvPr/>
        </p:nvGrpSpPr>
        <p:grpSpPr>
          <a:xfrm>
            <a:off x="514368" y="2259926"/>
            <a:ext cx="8115264" cy="2668426"/>
            <a:chOff x="0" y="0"/>
            <a:chExt cx="4274557" cy="1405541"/>
          </a:xfrm>
        </p:grpSpPr>
        <p:sp>
          <p:nvSpPr>
            <p:cNvPr id="8" name="Freeform 8"/>
            <p:cNvSpPr/>
            <p:nvPr/>
          </p:nvSpPr>
          <p:spPr>
            <a:xfrm>
              <a:off x="0" y="0"/>
              <a:ext cx="4274557" cy="1405541"/>
            </a:xfrm>
            <a:custGeom>
              <a:avLst/>
              <a:gdLst/>
              <a:ahLst/>
              <a:cxnLst/>
              <a:rect l="l" t="t" r="r" b="b"/>
              <a:pathLst>
                <a:path w="4274557" h="1405541">
                  <a:moveTo>
                    <a:pt x="23850" y="0"/>
                  </a:moveTo>
                  <a:lnTo>
                    <a:pt x="4250708" y="0"/>
                  </a:lnTo>
                  <a:cubicBezTo>
                    <a:pt x="4257033" y="0"/>
                    <a:pt x="4263099" y="2513"/>
                    <a:pt x="4267572" y="6985"/>
                  </a:cubicBezTo>
                  <a:cubicBezTo>
                    <a:pt x="4272045" y="11458"/>
                    <a:pt x="4274557" y="17524"/>
                    <a:pt x="4274557" y="23850"/>
                  </a:cubicBezTo>
                  <a:lnTo>
                    <a:pt x="4274557" y="1381691"/>
                  </a:lnTo>
                  <a:cubicBezTo>
                    <a:pt x="4274557" y="1388017"/>
                    <a:pt x="4272045" y="1394083"/>
                    <a:pt x="4267572" y="1398556"/>
                  </a:cubicBezTo>
                  <a:cubicBezTo>
                    <a:pt x="4263099" y="1403029"/>
                    <a:pt x="4257033" y="1405541"/>
                    <a:pt x="4250708" y="1405541"/>
                  </a:cubicBezTo>
                  <a:lnTo>
                    <a:pt x="23850" y="1405541"/>
                  </a:lnTo>
                  <a:cubicBezTo>
                    <a:pt x="17524" y="1405541"/>
                    <a:pt x="11458" y="1403029"/>
                    <a:pt x="6985" y="1398556"/>
                  </a:cubicBezTo>
                  <a:cubicBezTo>
                    <a:pt x="2513" y="1394083"/>
                    <a:pt x="0" y="1388017"/>
                    <a:pt x="0" y="1381691"/>
                  </a:cubicBezTo>
                  <a:lnTo>
                    <a:pt x="0" y="23850"/>
                  </a:lnTo>
                  <a:cubicBezTo>
                    <a:pt x="0" y="17524"/>
                    <a:pt x="2513" y="11458"/>
                    <a:pt x="6985" y="6985"/>
                  </a:cubicBezTo>
                  <a:cubicBezTo>
                    <a:pt x="11458" y="2513"/>
                    <a:pt x="17524" y="0"/>
                    <a:pt x="23850" y="0"/>
                  </a:cubicBezTo>
                  <a:close/>
                </a:path>
              </a:pathLst>
            </a:custGeom>
            <a:solidFill>
              <a:srgbClr val="2B3467">
                <a:alpha val="74902"/>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0" name="TextBox 10"/>
          <p:cNvSpPr txBox="1"/>
          <p:nvPr/>
        </p:nvSpPr>
        <p:spPr>
          <a:xfrm>
            <a:off x="687883" y="2317076"/>
            <a:ext cx="3726475" cy="1397503"/>
          </a:xfrm>
          <a:prstGeom prst="rect">
            <a:avLst/>
          </a:prstGeom>
        </p:spPr>
        <p:txBody>
          <a:bodyPr lIns="0" tIns="0" rIns="0" bIns="0" rtlCol="0" anchor="t">
            <a:spAutoFit/>
          </a:bodyPr>
          <a:lstStyle/>
          <a:p>
            <a:pPr>
              <a:lnSpc>
                <a:spcPts val="2302"/>
              </a:lnSpc>
            </a:pPr>
            <a:r>
              <a:rPr lang="en-US" sz="1151">
                <a:solidFill>
                  <a:srgbClr val="FAA51A"/>
                </a:solidFill>
                <a:latin typeface="Open Sans Extra Bold"/>
              </a:rPr>
              <a:t>Keuntungan Sistem Tanggal</a:t>
            </a:r>
          </a:p>
          <a:p>
            <a:pPr marL="248565" lvl="1" indent="-124282">
              <a:lnSpc>
                <a:spcPts val="2302"/>
              </a:lnSpc>
              <a:buFont typeface="Arial"/>
              <a:buChar char="•"/>
            </a:pPr>
            <a:r>
              <a:rPr lang="en-US" sz="1151">
                <a:solidFill>
                  <a:srgbClr val="FCFFE7"/>
                </a:solidFill>
                <a:latin typeface="Open Sans Extra Bold"/>
              </a:rPr>
              <a:t>Cocok untuk pengolah yang kegiatannya berkaitan dengan tanggal jatuh tempo,</a:t>
            </a:r>
          </a:p>
          <a:p>
            <a:pPr marL="248565" lvl="1" indent="-124282">
              <a:lnSpc>
                <a:spcPts val="2302"/>
              </a:lnSpc>
              <a:buFont typeface="Arial"/>
              <a:buChar char="•"/>
            </a:pPr>
            <a:r>
              <a:rPr lang="en-US" sz="1151">
                <a:solidFill>
                  <a:srgbClr val="FCFFE7"/>
                </a:solidFill>
                <a:latin typeface="Open Sans Extra Bold"/>
              </a:rPr>
              <a:t>Sederhana dan mudah diterapkan karena tanpa klasifikasi.</a:t>
            </a:r>
          </a:p>
        </p:txBody>
      </p:sp>
      <p:sp>
        <p:nvSpPr>
          <p:cNvPr id="11" name="TextBox 11"/>
          <p:cNvSpPr txBox="1"/>
          <p:nvPr/>
        </p:nvSpPr>
        <p:spPr>
          <a:xfrm>
            <a:off x="4276733" y="2383751"/>
            <a:ext cx="4123104" cy="2293620"/>
          </a:xfrm>
          <a:prstGeom prst="rect">
            <a:avLst/>
          </a:prstGeom>
        </p:spPr>
        <p:txBody>
          <a:bodyPr lIns="0" tIns="0" rIns="0" bIns="0" rtlCol="0" anchor="t">
            <a:spAutoFit/>
          </a:bodyPr>
          <a:lstStyle/>
          <a:p>
            <a:pPr>
              <a:lnSpc>
                <a:spcPts val="1679"/>
              </a:lnSpc>
            </a:pPr>
            <a:r>
              <a:rPr lang="en-US" sz="1200">
                <a:solidFill>
                  <a:srgbClr val="FAA51A"/>
                </a:solidFill>
                <a:latin typeface="Open Sans Extra Bold"/>
              </a:rPr>
              <a:t>Kerugian Sistem Kronologis atau Tanggal</a:t>
            </a:r>
          </a:p>
          <a:p>
            <a:pPr marL="259080" lvl="1" indent="-129540">
              <a:lnSpc>
                <a:spcPts val="1679"/>
              </a:lnSpc>
              <a:buFont typeface="Arial"/>
              <a:buChar char="•"/>
            </a:pPr>
            <a:r>
              <a:rPr lang="en-US" sz="1200">
                <a:solidFill>
                  <a:srgbClr val="FCFFE7"/>
                </a:solidFill>
                <a:latin typeface="Open Sans Extra Bold"/>
              </a:rPr>
              <a:t>Akan terjadi kesulitan dalam penemuan kembali arsip apabila peminjam menyebutkan perihal arsip.</a:t>
            </a:r>
          </a:p>
          <a:p>
            <a:pPr marL="259080" lvl="1" indent="-129540">
              <a:lnSpc>
                <a:spcPts val="1679"/>
              </a:lnSpc>
              <a:buFont typeface="Arial"/>
              <a:buChar char="•"/>
            </a:pPr>
            <a:r>
              <a:rPr lang="en-US" sz="1200">
                <a:solidFill>
                  <a:srgbClr val="FCFFE7"/>
                </a:solidFill>
                <a:latin typeface="Open Sans Extra Bold"/>
              </a:rPr>
              <a:t>Orang sering lupa dengan tanggal surat terutama tanggal penyimpanan,</a:t>
            </a:r>
          </a:p>
          <a:p>
            <a:pPr marL="259080" lvl="1" indent="-129540">
              <a:lnSpc>
                <a:spcPts val="1679"/>
              </a:lnSpc>
              <a:buFont typeface="Arial"/>
              <a:buChar char="•"/>
            </a:pPr>
            <a:r>
              <a:rPr lang="en-US" sz="1200">
                <a:solidFill>
                  <a:srgbClr val="FCFFE7"/>
                </a:solidFill>
                <a:latin typeface="Open Sans Extra Bold"/>
              </a:rPr>
              <a:t>Tidak semua unit pengolahan dalam organisasi itu cocok menetapkan sistem ini,</a:t>
            </a:r>
          </a:p>
          <a:p>
            <a:pPr marL="259080" lvl="1" indent="-129540">
              <a:lnSpc>
                <a:spcPts val="1679"/>
              </a:lnSpc>
              <a:buFont typeface="Arial"/>
              <a:buChar char="•"/>
            </a:pPr>
            <a:r>
              <a:rPr lang="en-US" sz="1200">
                <a:solidFill>
                  <a:srgbClr val="FCFFE7"/>
                </a:solidFill>
                <a:latin typeface="Open Sans Extra Bold"/>
              </a:rPr>
              <a:t>Agar mudah mengatur letak arsip dalam folder maka pembuatan kode tidak dapat murni 100% tetapi harus ditambahkan dengan kode abjad.</a:t>
            </a:r>
          </a:p>
        </p:txBody>
      </p:sp>
      <p:sp>
        <p:nvSpPr>
          <p:cNvPr id="12" name="TextBox 12"/>
          <p:cNvSpPr txBox="1"/>
          <p:nvPr/>
        </p:nvSpPr>
        <p:spPr>
          <a:xfrm>
            <a:off x="2491275" y="1721302"/>
            <a:ext cx="4308872" cy="348482"/>
          </a:xfrm>
          <a:prstGeom prst="rect">
            <a:avLst/>
          </a:prstGeom>
        </p:spPr>
        <p:txBody>
          <a:bodyPr lIns="0" tIns="0" rIns="0" bIns="0" rtlCol="0" anchor="t">
            <a:spAutoFit/>
          </a:bodyPr>
          <a:lstStyle/>
          <a:p>
            <a:pPr algn="ctr">
              <a:lnSpc>
                <a:spcPts val="2842"/>
              </a:lnSpc>
              <a:spcBef>
                <a:spcPct val="0"/>
              </a:spcBef>
            </a:pPr>
            <a:r>
              <a:rPr lang="en-US" sz="2030">
                <a:solidFill>
                  <a:srgbClr val="2B3467"/>
                </a:solidFill>
                <a:latin typeface="Inters"/>
              </a:rPr>
              <a:t>Sistem Tanggal/Chronological Filling System</a:t>
            </a:r>
          </a:p>
        </p:txBody>
      </p:sp>
      <p:grpSp>
        <p:nvGrpSpPr>
          <p:cNvPr id="17" name="Group 3">
            <a:extLst>
              <a:ext uri="{FF2B5EF4-FFF2-40B4-BE49-F238E27FC236}">
                <a16:creationId xmlns:a16="http://schemas.microsoft.com/office/drawing/2014/main" id="{BEE9F728-9332-0E3A-755C-FBEB3913A7DE}"/>
              </a:ext>
            </a:extLst>
          </p:cNvPr>
          <p:cNvGrpSpPr/>
          <p:nvPr/>
        </p:nvGrpSpPr>
        <p:grpSpPr>
          <a:xfrm>
            <a:off x="514368" y="877036"/>
            <a:ext cx="8115264" cy="718258"/>
            <a:chOff x="0" y="0"/>
            <a:chExt cx="5364342" cy="474782"/>
          </a:xfrm>
        </p:grpSpPr>
        <p:sp>
          <p:nvSpPr>
            <p:cNvPr id="18" name="Freeform 4">
              <a:extLst>
                <a:ext uri="{FF2B5EF4-FFF2-40B4-BE49-F238E27FC236}">
                  <a16:creationId xmlns:a16="http://schemas.microsoft.com/office/drawing/2014/main" id="{39CB5F85-4F00-56F8-6068-2D1F7A8E0F49}"/>
                </a:ext>
              </a:extLst>
            </p:cNvPr>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19" name="TextBox 5">
              <a:extLst>
                <a:ext uri="{FF2B5EF4-FFF2-40B4-BE49-F238E27FC236}">
                  <a16:creationId xmlns:a16="http://schemas.microsoft.com/office/drawing/2014/main" id="{72C7D87F-363C-B8AE-6B53-D37CD58A532A}"/>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20" name="TextBox 8">
            <a:extLst>
              <a:ext uri="{FF2B5EF4-FFF2-40B4-BE49-F238E27FC236}">
                <a16:creationId xmlns:a16="http://schemas.microsoft.com/office/drawing/2014/main" id="{D974C25F-9D17-1638-C926-F83BAB80C6E0}"/>
              </a:ext>
            </a:extLst>
          </p:cNvPr>
          <p:cNvSpPr txBox="1"/>
          <p:nvPr/>
        </p:nvSpPr>
        <p:spPr>
          <a:xfrm>
            <a:off x="514368" y="966105"/>
            <a:ext cx="8115264" cy="540119"/>
          </a:xfrm>
          <a:prstGeom prst="rect">
            <a:avLst/>
          </a:prstGeom>
        </p:spPr>
        <p:txBody>
          <a:bodyPr lIns="0" tIns="0" rIns="0" bIns="0" rtlCol="0" anchor="t">
            <a:spAutoFit/>
          </a:bodyPr>
          <a:lstStyle/>
          <a:p>
            <a:pPr algn="ctr">
              <a:lnSpc>
                <a:spcPts val="4033"/>
              </a:lnSpc>
            </a:pPr>
            <a:r>
              <a:rPr lang="en-US" sz="2881" spc="181" dirty="0" err="1">
                <a:solidFill>
                  <a:srgbClr val="FFFFFF"/>
                </a:solidFill>
                <a:latin typeface="Bugaki"/>
              </a:rPr>
              <a:t>Jenis</a:t>
            </a:r>
            <a:r>
              <a:rPr lang="en-US" sz="2881" spc="181" dirty="0">
                <a:solidFill>
                  <a:srgbClr val="FFFFFF"/>
                </a:solidFill>
                <a:latin typeface="Bugaki"/>
              </a:rPr>
              <a:t> </a:t>
            </a:r>
            <a:r>
              <a:rPr lang="en-US" sz="2881" spc="181" dirty="0" err="1">
                <a:solidFill>
                  <a:srgbClr val="FFFFFF"/>
                </a:solidFill>
                <a:latin typeface="Bugaki"/>
              </a:rPr>
              <a:t>Sistem</a:t>
            </a:r>
            <a:r>
              <a:rPr lang="en-US" sz="2881" spc="181" dirty="0">
                <a:solidFill>
                  <a:srgbClr val="FFFFFF"/>
                </a:solidFill>
                <a:latin typeface="Bugaki"/>
              </a:rPr>
              <a:t> </a:t>
            </a:r>
            <a:r>
              <a:rPr lang="en-US" sz="2881" spc="181" dirty="0" err="1">
                <a:solidFill>
                  <a:srgbClr val="FFFFFF"/>
                </a:solidFill>
                <a:latin typeface="Bugaki"/>
              </a:rPr>
              <a:t>Penyimpanan</a:t>
            </a:r>
            <a:r>
              <a:rPr lang="en-US" sz="2881" spc="181" dirty="0">
                <a:solidFill>
                  <a:srgbClr val="FFFFFF"/>
                </a:solidFill>
                <a:latin typeface="Bugaki"/>
              </a:rPr>
              <a:t> </a:t>
            </a:r>
            <a:r>
              <a:rPr lang="en-US" sz="2881" spc="181" dirty="0" err="1">
                <a:solidFill>
                  <a:srgbClr val="FFFFFF"/>
                </a:solidFill>
                <a:latin typeface="Bugaki"/>
              </a:rPr>
              <a:t>Arsip</a:t>
            </a:r>
            <a:endParaRPr lang="en-US" sz="2881" spc="181" dirty="0">
              <a:solidFill>
                <a:srgbClr val="FFFFFF"/>
              </a:solidFill>
              <a:latin typeface="Bugaki"/>
            </a:endParaRPr>
          </a:p>
        </p:txBody>
      </p:sp>
      <p:pic>
        <p:nvPicPr>
          <p:cNvPr id="3" name="Picture 10">
            <a:hlinkClick r:id="" action="ppaction://hlinkshowjump?jump=nextslide">
              <a:snd r:embed="rId5" name="click.wav"/>
            </a:hlinkClick>
            <a:extLst>
              <a:ext uri="{FF2B5EF4-FFF2-40B4-BE49-F238E27FC236}">
                <a16:creationId xmlns:a16="http://schemas.microsoft.com/office/drawing/2014/main" id="{B0299A50-0E00-47A9-BCCB-7230A3A6CDF1}"/>
              </a:ext>
            </a:extLst>
          </p:cNvPr>
          <p:cNvPicPr>
            <a:picLocks noChangeAspect="1"/>
          </p:cNvPicPr>
          <p:nvPr/>
        </p:nvPicPr>
        <p:blipFill>
          <a:blip r:embed="rId6"/>
          <a:srcRect l="1495" t="1911" r="71866" b="72140"/>
          <a:stretch>
            <a:fillRect/>
          </a:stretch>
        </p:blipFill>
        <p:spPr>
          <a:xfrm>
            <a:off x="8202856" y="148229"/>
            <a:ext cx="864944" cy="832553"/>
          </a:xfrm>
          <a:prstGeom prst="rect">
            <a:avLst/>
          </a:prstGeom>
        </p:spPr>
      </p:pic>
      <p:pic>
        <p:nvPicPr>
          <p:cNvPr id="4" name="Picture 11">
            <a:hlinkClick r:id="" action="ppaction://hlinkshowjump?jump=previousslide">
              <a:snd r:embed="rId5" name="click.wav"/>
            </a:hlinkClick>
            <a:extLst>
              <a:ext uri="{FF2B5EF4-FFF2-40B4-BE49-F238E27FC236}">
                <a16:creationId xmlns:a16="http://schemas.microsoft.com/office/drawing/2014/main" id="{4C236E3E-6FED-6A58-55C4-F70912180B44}"/>
              </a:ext>
            </a:extLst>
          </p:cNvPr>
          <p:cNvPicPr>
            <a:picLocks noChangeAspect="1"/>
          </p:cNvPicPr>
          <p:nvPr/>
        </p:nvPicPr>
        <p:blipFill>
          <a:blip r:embed="rId7"/>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8891" r="1219" b="8894"/>
          <a:stretch>
            <a:fillRect/>
          </a:stretch>
        </p:blipFill>
        <p:spPr>
          <a:xfrm>
            <a:off x="0" y="0"/>
            <a:ext cx="9144000" cy="5143500"/>
          </a:xfrm>
          <a:prstGeom prst="rect">
            <a:avLst/>
          </a:prstGeom>
        </p:spPr>
      </p:pic>
      <p:pic>
        <p:nvPicPr>
          <p:cNvPr id="6" name="Picture 6"/>
          <p:cNvPicPr>
            <a:picLocks noChangeAspect="1"/>
          </p:cNvPicPr>
          <p:nvPr/>
        </p:nvPicPr>
        <p:blipFill>
          <a:blip r:embed="rId5"/>
          <a:srcRect t="6091" b="6091"/>
          <a:stretch>
            <a:fillRect/>
          </a:stretch>
        </p:blipFill>
        <p:spPr>
          <a:xfrm>
            <a:off x="1343526" y="2987697"/>
            <a:ext cx="2601651" cy="1946238"/>
          </a:xfrm>
          <a:prstGeom prst="rect">
            <a:avLst/>
          </a:prstGeom>
        </p:spPr>
      </p:pic>
      <p:pic>
        <p:nvPicPr>
          <p:cNvPr id="7" name="Picture 7"/>
          <p:cNvPicPr>
            <a:picLocks noChangeAspect="1"/>
          </p:cNvPicPr>
          <p:nvPr/>
        </p:nvPicPr>
        <p:blipFill>
          <a:blip r:embed="rId6"/>
          <a:srcRect/>
          <a:stretch>
            <a:fillRect/>
          </a:stretch>
        </p:blipFill>
        <p:spPr>
          <a:xfrm>
            <a:off x="4656032" y="2987697"/>
            <a:ext cx="3202952" cy="1946238"/>
          </a:xfrm>
          <a:prstGeom prst="rect">
            <a:avLst/>
          </a:prstGeom>
        </p:spPr>
      </p:pic>
      <p:sp>
        <p:nvSpPr>
          <p:cNvPr id="9" name="TextBox 9"/>
          <p:cNvSpPr txBox="1"/>
          <p:nvPr/>
        </p:nvSpPr>
        <p:spPr>
          <a:xfrm>
            <a:off x="2394571" y="1721302"/>
            <a:ext cx="4317802" cy="348482"/>
          </a:xfrm>
          <a:prstGeom prst="rect">
            <a:avLst/>
          </a:prstGeom>
        </p:spPr>
        <p:txBody>
          <a:bodyPr lIns="0" tIns="0" rIns="0" bIns="0" rtlCol="0" anchor="t">
            <a:spAutoFit/>
          </a:bodyPr>
          <a:lstStyle/>
          <a:p>
            <a:pPr algn="ctr">
              <a:lnSpc>
                <a:spcPts val="2842"/>
              </a:lnSpc>
              <a:spcBef>
                <a:spcPct val="0"/>
              </a:spcBef>
            </a:pPr>
            <a:r>
              <a:rPr lang="en-US" sz="2030">
                <a:solidFill>
                  <a:srgbClr val="2B3467"/>
                </a:solidFill>
                <a:latin typeface="Inters"/>
              </a:rPr>
              <a:t>Sistem Wilayah/Geographical Filling System</a:t>
            </a:r>
          </a:p>
        </p:txBody>
      </p:sp>
      <p:sp>
        <p:nvSpPr>
          <p:cNvPr id="10" name="TextBox 10"/>
          <p:cNvSpPr txBox="1"/>
          <p:nvPr/>
        </p:nvSpPr>
        <p:spPr>
          <a:xfrm>
            <a:off x="2422247" y="2151402"/>
            <a:ext cx="4299505" cy="617220"/>
          </a:xfrm>
          <a:prstGeom prst="rect">
            <a:avLst/>
          </a:prstGeom>
        </p:spPr>
        <p:txBody>
          <a:bodyPr lIns="0" tIns="0" rIns="0" bIns="0" rtlCol="0" anchor="t">
            <a:spAutoFit/>
          </a:bodyPr>
          <a:lstStyle/>
          <a:p>
            <a:pPr algn="ctr">
              <a:lnSpc>
                <a:spcPts val="1679"/>
              </a:lnSpc>
            </a:pPr>
            <a:r>
              <a:rPr lang="en-US" sz="1200">
                <a:solidFill>
                  <a:srgbClr val="000000"/>
                </a:solidFill>
                <a:latin typeface="Open Sans Extra Bold"/>
              </a:rPr>
              <a:t>Sebagai contoh adalah :</a:t>
            </a:r>
          </a:p>
          <a:p>
            <a:pPr algn="ctr">
              <a:lnSpc>
                <a:spcPts val="1679"/>
              </a:lnSpc>
            </a:pPr>
            <a:r>
              <a:rPr lang="en-US" sz="1200">
                <a:solidFill>
                  <a:srgbClr val="000000"/>
                </a:solidFill>
                <a:latin typeface="Open Sans Extra Bold"/>
              </a:rPr>
              <a:t>Indonesia (Negara), Sumatera (Provinsi),</a:t>
            </a:r>
          </a:p>
          <a:p>
            <a:pPr algn="ctr">
              <a:lnSpc>
                <a:spcPts val="1679"/>
              </a:lnSpc>
              <a:spcBef>
                <a:spcPct val="0"/>
              </a:spcBef>
            </a:pPr>
            <a:r>
              <a:rPr lang="en-US" sz="1200">
                <a:solidFill>
                  <a:srgbClr val="000000"/>
                </a:solidFill>
                <a:latin typeface="Open Sans Extra Bold"/>
              </a:rPr>
              <a:t>Liot (Kabupaten), Muaraenim (Ibukota Kabupaten)</a:t>
            </a:r>
          </a:p>
        </p:txBody>
      </p:sp>
      <p:grpSp>
        <p:nvGrpSpPr>
          <p:cNvPr id="15" name="Group 3">
            <a:extLst>
              <a:ext uri="{FF2B5EF4-FFF2-40B4-BE49-F238E27FC236}">
                <a16:creationId xmlns:a16="http://schemas.microsoft.com/office/drawing/2014/main" id="{94B7FF21-E02E-1B9F-439E-1A7422718CF0}"/>
              </a:ext>
            </a:extLst>
          </p:cNvPr>
          <p:cNvGrpSpPr/>
          <p:nvPr/>
        </p:nvGrpSpPr>
        <p:grpSpPr>
          <a:xfrm>
            <a:off x="514368" y="877036"/>
            <a:ext cx="8115264" cy="718258"/>
            <a:chOff x="0" y="0"/>
            <a:chExt cx="5364342" cy="474782"/>
          </a:xfrm>
        </p:grpSpPr>
        <p:sp>
          <p:nvSpPr>
            <p:cNvPr id="16" name="Freeform 4">
              <a:extLst>
                <a:ext uri="{FF2B5EF4-FFF2-40B4-BE49-F238E27FC236}">
                  <a16:creationId xmlns:a16="http://schemas.microsoft.com/office/drawing/2014/main" id="{1F10EA5D-C7FB-136D-6F4F-732169CF8704}"/>
                </a:ext>
              </a:extLst>
            </p:cNvPr>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17" name="TextBox 5">
              <a:extLst>
                <a:ext uri="{FF2B5EF4-FFF2-40B4-BE49-F238E27FC236}">
                  <a16:creationId xmlns:a16="http://schemas.microsoft.com/office/drawing/2014/main" id="{E396218A-D2F0-2A0E-AB2D-6400368E7121}"/>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8" name="TextBox 8">
            <a:extLst>
              <a:ext uri="{FF2B5EF4-FFF2-40B4-BE49-F238E27FC236}">
                <a16:creationId xmlns:a16="http://schemas.microsoft.com/office/drawing/2014/main" id="{A19AD2B3-6047-434F-9E14-56CC07B971CD}"/>
              </a:ext>
            </a:extLst>
          </p:cNvPr>
          <p:cNvSpPr txBox="1"/>
          <p:nvPr/>
        </p:nvSpPr>
        <p:spPr>
          <a:xfrm>
            <a:off x="514368" y="966105"/>
            <a:ext cx="8115264" cy="540119"/>
          </a:xfrm>
          <a:prstGeom prst="rect">
            <a:avLst/>
          </a:prstGeom>
        </p:spPr>
        <p:txBody>
          <a:bodyPr lIns="0" tIns="0" rIns="0" bIns="0" rtlCol="0" anchor="t">
            <a:spAutoFit/>
          </a:bodyPr>
          <a:lstStyle/>
          <a:p>
            <a:pPr algn="ctr">
              <a:lnSpc>
                <a:spcPts val="4033"/>
              </a:lnSpc>
            </a:pPr>
            <a:r>
              <a:rPr lang="en-US" sz="2881" spc="181" dirty="0" err="1">
                <a:solidFill>
                  <a:srgbClr val="FFFFFF"/>
                </a:solidFill>
                <a:latin typeface="Bugaki"/>
              </a:rPr>
              <a:t>Jenis</a:t>
            </a:r>
            <a:r>
              <a:rPr lang="en-US" sz="2881" spc="181" dirty="0">
                <a:solidFill>
                  <a:srgbClr val="FFFFFF"/>
                </a:solidFill>
                <a:latin typeface="Bugaki"/>
              </a:rPr>
              <a:t> </a:t>
            </a:r>
            <a:r>
              <a:rPr lang="en-US" sz="2881" spc="181" dirty="0" err="1">
                <a:solidFill>
                  <a:srgbClr val="FFFFFF"/>
                </a:solidFill>
                <a:latin typeface="Bugaki"/>
              </a:rPr>
              <a:t>Sistem</a:t>
            </a:r>
            <a:r>
              <a:rPr lang="en-US" sz="2881" spc="181" dirty="0">
                <a:solidFill>
                  <a:srgbClr val="FFFFFF"/>
                </a:solidFill>
                <a:latin typeface="Bugaki"/>
              </a:rPr>
              <a:t> </a:t>
            </a:r>
            <a:r>
              <a:rPr lang="en-US" sz="2881" spc="181" dirty="0" err="1">
                <a:solidFill>
                  <a:srgbClr val="FFFFFF"/>
                </a:solidFill>
                <a:latin typeface="Bugaki"/>
              </a:rPr>
              <a:t>Penyimpanan</a:t>
            </a:r>
            <a:r>
              <a:rPr lang="en-US" sz="2881" spc="181" dirty="0">
                <a:solidFill>
                  <a:srgbClr val="FFFFFF"/>
                </a:solidFill>
                <a:latin typeface="Bugaki"/>
              </a:rPr>
              <a:t> </a:t>
            </a:r>
            <a:r>
              <a:rPr lang="en-US" sz="2881" spc="181" dirty="0" err="1">
                <a:solidFill>
                  <a:srgbClr val="FFFFFF"/>
                </a:solidFill>
                <a:latin typeface="Bugaki"/>
              </a:rPr>
              <a:t>Arsip</a:t>
            </a:r>
            <a:endParaRPr lang="en-US" sz="2881" spc="181" dirty="0">
              <a:solidFill>
                <a:srgbClr val="FFFFFF"/>
              </a:solidFill>
              <a:latin typeface="Bugaki"/>
            </a:endParaRPr>
          </a:p>
        </p:txBody>
      </p:sp>
      <p:pic>
        <p:nvPicPr>
          <p:cNvPr id="3" name="Picture 10">
            <a:hlinkClick r:id="" action="ppaction://hlinkshowjump?jump=nextslide">
              <a:snd r:embed="rId7" name="click.wav"/>
            </a:hlinkClick>
            <a:extLst>
              <a:ext uri="{FF2B5EF4-FFF2-40B4-BE49-F238E27FC236}">
                <a16:creationId xmlns:a16="http://schemas.microsoft.com/office/drawing/2014/main" id="{18461880-5139-86F1-0778-35BA726CA830}"/>
              </a:ext>
            </a:extLst>
          </p:cNvPr>
          <p:cNvPicPr>
            <a:picLocks noChangeAspect="1"/>
          </p:cNvPicPr>
          <p:nvPr/>
        </p:nvPicPr>
        <p:blipFill>
          <a:blip r:embed="rId8"/>
          <a:srcRect l="1495" t="1911" r="71866" b="72140"/>
          <a:stretch>
            <a:fillRect/>
          </a:stretch>
        </p:blipFill>
        <p:spPr>
          <a:xfrm>
            <a:off x="8202856" y="148229"/>
            <a:ext cx="864944" cy="832553"/>
          </a:xfrm>
          <a:prstGeom prst="rect">
            <a:avLst/>
          </a:prstGeom>
        </p:spPr>
      </p:pic>
      <p:pic>
        <p:nvPicPr>
          <p:cNvPr id="4" name="Picture 11">
            <a:hlinkClick r:id="" action="ppaction://hlinkshowjump?jump=previousslide">
              <a:snd r:embed="rId7" name="click.wav"/>
            </a:hlinkClick>
            <a:extLst>
              <a:ext uri="{FF2B5EF4-FFF2-40B4-BE49-F238E27FC236}">
                <a16:creationId xmlns:a16="http://schemas.microsoft.com/office/drawing/2014/main" id="{120B02DA-451D-6753-FD46-6393D343AF72}"/>
              </a:ext>
            </a:extLst>
          </p:cNvPr>
          <p:cNvPicPr>
            <a:picLocks noChangeAspect="1"/>
          </p:cNvPicPr>
          <p:nvPr/>
        </p:nvPicPr>
        <p:blipFill>
          <a:blip r:embed="rId9"/>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6"/>
                                        </p:tgtEl>
                                      </p:cBhvr>
                                    </p:animEffect>
                                    <p:animScale>
                                      <p:cBhvr>
                                        <p:cTn id="7" dur="1000" autoRev="1" fill="hold"/>
                                        <p:tgtEl>
                                          <p:spTgt spid="6"/>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7"/>
                                        </p:tgtEl>
                                      </p:cBhvr>
                                    </p:animEffect>
                                    <p:animScale>
                                      <p:cBhvr>
                                        <p:cTn id="10" dur="1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grpSp>
        <p:nvGrpSpPr>
          <p:cNvPr id="2" name="Group 2"/>
          <p:cNvGrpSpPr/>
          <p:nvPr/>
        </p:nvGrpSpPr>
        <p:grpSpPr>
          <a:xfrm>
            <a:off x="4401057" y="-1108538"/>
            <a:ext cx="7360756" cy="736075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AD7E9"/>
            </a:solidFill>
          </p:spPr>
        </p:sp>
      </p:grpSp>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4413" y="0"/>
            <a:ext cx="5606191" cy="5143680"/>
          </a:xfrm>
          <a:prstGeom prst="rect">
            <a:avLst/>
          </a:prstGeom>
        </p:spPr>
      </p:pic>
      <p:grpSp>
        <p:nvGrpSpPr>
          <p:cNvPr id="5" name="Group 5"/>
          <p:cNvGrpSpPr/>
          <p:nvPr/>
        </p:nvGrpSpPr>
        <p:grpSpPr>
          <a:xfrm>
            <a:off x="684325" y="325425"/>
            <a:ext cx="6972341" cy="1302294"/>
            <a:chOff x="0" y="0"/>
            <a:chExt cx="3672545" cy="685958"/>
          </a:xfrm>
        </p:grpSpPr>
        <p:sp>
          <p:nvSpPr>
            <p:cNvPr id="6" name="Freeform 6"/>
            <p:cNvSpPr/>
            <p:nvPr/>
          </p:nvSpPr>
          <p:spPr>
            <a:xfrm>
              <a:off x="0" y="0"/>
              <a:ext cx="3672545" cy="685958"/>
            </a:xfrm>
            <a:custGeom>
              <a:avLst/>
              <a:gdLst/>
              <a:ahLst/>
              <a:cxnLst/>
              <a:rect l="l" t="t" r="r" b="b"/>
              <a:pathLst>
                <a:path w="3672545" h="685958">
                  <a:moveTo>
                    <a:pt x="27759" y="0"/>
                  </a:moveTo>
                  <a:lnTo>
                    <a:pt x="3644786" y="0"/>
                  </a:lnTo>
                  <a:cubicBezTo>
                    <a:pt x="3652148" y="0"/>
                    <a:pt x="3659209" y="2925"/>
                    <a:pt x="3664415" y="8131"/>
                  </a:cubicBezTo>
                  <a:cubicBezTo>
                    <a:pt x="3669621" y="13336"/>
                    <a:pt x="3672545" y="20397"/>
                    <a:pt x="3672545" y="27759"/>
                  </a:cubicBezTo>
                  <a:lnTo>
                    <a:pt x="3672545" y="658198"/>
                  </a:lnTo>
                  <a:cubicBezTo>
                    <a:pt x="3672545" y="665561"/>
                    <a:pt x="3669621" y="672621"/>
                    <a:pt x="3664415" y="677827"/>
                  </a:cubicBezTo>
                  <a:cubicBezTo>
                    <a:pt x="3659209" y="683033"/>
                    <a:pt x="3652148" y="685958"/>
                    <a:pt x="3644786" y="685958"/>
                  </a:cubicBezTo>
                  <a:lnTo>
                    <a:pt x="27759" y="685958"/>
                  </a:lnTo>
                  <a:cubicBezTo>
                    <a:pt x="12428" y="685958"/>
                    <a:pt x="0" y="673529"/>
                    <a:pt x="0" y="658198"/>
                  </a:cubicBezTo>
                  <a:lnTo>
                    <a:pt x="0" y="27759"/>
                  </a:lnTo>
                  <a:cubicBezTo>
                    <a:pt x="0" y="20397"/>
                    <a:pt x="2925" y="13336"/>
                    <a:pt x="8131" y="8131"/>
                  </a:cubicBezTo>
                  <a:cubicBezTo>
                    <a:pt x="13336" y="2925"/>
                    <a:pt x="20397" y="0"/>
                    <a:pt x="27759" y="0"/>
                  </a:cubicBezTo>
                  <a:close/>
                </a:path>
              </a:pathLst>
            </a:custGeom>
            <a:solidFill>
              <a:srgbClr val="2B3467"/>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grpSp>
        <p:nvGrpSpPr>
          <p:cNvPr id="8" name="Group 8"/>
          <p:cNvGrpSpPr/>
          <p:nvPr/>
        </p:nvGrpSpPr>
        <p:grpSpPr>
          <a:xfrm>
            <a:off x="1427294" y="1641012"/>
            <a:ext cx="5486400" cy="3386833"/>
            <a:chOff x="0" y="-19050"/>
            <a:chExt cx="3672545" cy="1590354"/>
          </a:xfrm>
        </p:grpSpPr>
        <p:sp>
          <p:nvSpPr>
            <p:cNvPr id="9" name="Freeform 9"/>
            <p:cNvSpPr/>
            <p:nvPr/>
          </p:nvSpPr>
          <p:spPr>
            <a:xfrm>
              <a:off x="0" y="0"/>
              <a:ext cx="3672545" cy="1571304"/>
            </a:xfrm>
            <a:custGeom>
              <a:avLst/>
              <a:gdLst/>
              <a:ahLst/>
              <a:cxnLst/>
              <a:rect l="l" t="t" r="r" b="b"/>
              <a:pathLst>
                <a:path w="3672545" h="1571304">
                  <a:moveTo>
                    <a:pt x="27759" y="0"/>
                  </a:moveTo>
                  <a:lnTo>
                    <a:pt x="3644786" y="0"/>
                  </a:lnTo>
                  <a:cubicBezTo>
                    <a:pt x="3652148" y="0"/>
                    <a:pt x="3659209" y="2925"/>
                    <a:pt x="3664415" y="8131"/>
                  </a:cubicBezTo>
                  <a:cubicBezTo>
                    <a:pt x="3669621" y="13336"/>
                    <a:pt x="3672545" y="20397"/>
                    <a:pt x="3672545" y="27759"/>
                  </a:cubicBezTo>
                  <a:lnTo>
                    <a:pt x="3672545" y="1543545"/>
                  </a:lnTo>
                  <a:cubicBezTo>
                    <a:pt x="3672545" y="1550907"/>
                    <a:pt x="3669621" y="1557968"/>
                    <a:pt x="3664415" y="1563174"/>
                  </a:cubicBezTo>
                  <a:cubicBezTo>
                    <a:pt x="3659209" y="1568379"/>
                    <a:pt x="3652148" y="1571304"/>
                    <a:pt x="3644786" y="1571304"/>
                  </a:cubicBezTo>
                  <a:lnTo>
                    <a:pt x="27759" y="1571304"/>
                  </a:lnTo>
                  <a:cubicBezTo>
                    <a:pt x="20397" y="1571304"/>
                    <a:pt x="13336" y="1568379"/>
                    <a:pt x="8131" y="1563174"/>
                  </a:cubicBezTo>
                  <a:cubicBezTo>
                    <a:pt x="2925" y="1557968"/>
                    <a:pt x="0" y="1550907"/>
                    <a:pt x="0" y="1543545"/>
                  </a:cubicBezTo>
                  <a:lnTo>
                    <a:pt x="0" y="27759"/>
                  </a:lnTo>
                  <a:cubicBezTo>
                    <a:pt x="0" y="20397"/>
                    <a:pt x="2925" y="13336"/>
                    <a:pt x="8131" y="8131"/>
                  </a:cubicBezTo>
                  <a:cubicBezTo>
                    <a:pt x="13336" y="2925"/>
                    <a:pt x="20397" y="0"/>
                    <a:pt x="27759" y="0"/>
                  </a:cubicBezTo>
                  <a:close/>
                </a:path>
              </a:pathLst>
            </a:custGeom>
            <a:solidFill>
              <a:srgbClr val="2B3467"/>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3" name="TextBox 13"/>
          <p:cNvSpPr txBox="1"/>
          <p:nvPr/>
        </p:nvSpPr>
        <p:spPr>
          <a:xfrm>
            <a:off x="908257" y="442017"/>
            <a:ext cx="6524476" cy="1082220"/>
          </a:xfrm>
          <a:prstGeom prst="rect">
            <a:avLst/>
          </a:prstGeom>
        </p:spPr>
        <p:txBody>
          <a:bodyPr lIns="0" tIns="0" rIns="0" bIns="0" rtlCol="0" anchor="t">
            <a:spAutoFit/>
          </a:bodyPr>
          <a:lstStyle/>
          <a:p>
            <a:pPr algn="ctr">
              <a:lnSpc>
                <a:spcPts val="2825"/>
              </a:lnSpc>
            </a:pPr>
            <a:r>
              <a:rPr lang="en-US" sz="2017" dirty="0">
                <a:solidFill>
                  <a:srgbClr val="FAA51A"/>
                </a:solidFill>
                <a:latin typeface="Bugaki"/>
              </a:rPr>
              <a:t>SEBELUM MASUK KE MATERI</a:t>
            </a:r>
          </a:p>
          <a:p>
            <a:pPr algn="ctr">
              <a:lnSpc>
                <a:spcPts val="2825"/>
              </a:lnSpc>
            </a:pPr>
            <a:r>
              <a:rPr lang="en-US" sz="2017" dirty="0">
                <a:solidFill>
                  <a:srgbClr val="FAA51A"/>
                </a:solidFill>
                <a:latin typeface="Bugaki"/>
              </a:rPr>
              <a:t>KALIAN TAU GA SIH PENTINGNYA ARSIP?</a:t>
            </a:r>
          </a:p>
          <a:p>
            <a:pPr algn="ctr">
              <a:lnSpc>
                <a:spcPts val="2825"/>
              </a:lnSpc>
            </a:pPr>
            <a:r>
              <a:rPr lang="en-US" sz="2017" dirty="0">
                <a:solidFill>
                  <a:srgbClr val="FAA51A"/>
                </a:solidFill>
                <a:latin typeface="Bugaki"/>
              </a:rPr>
              <a:t>SIMAK VIDEO DIBAWAH INI YAA...</a:t>
            </a:r>
          </a:p>
        </p:txBody>
      </p:sp>
      <p:pic>
        <p:nvPicPr>
          <p:cNvPr id="11" name="Picture 10">
            <a:hlinkClick r:id="" action="ppaction://hlinkshowjump?jump=nextslide">
              <a:snd r:embed="rId8" name="click.wav"/>
            </a:hlinkClick>
            <a:extLst>
              <a:ext uri="{FF2B5EF4-FFF2-40B4-BE49-F238E27FC236}">
                <a16:creationId xmlns:a16="http://schemas.microsoft.com/office/drawing/2014/main" id="{2C2053CE-0BC1-C3C1-8AC3-ECB524F2C894}"/>
              </a:ext>
            </a:extLst>
          </p:cNvPr>
          <p:cNvPicPr>
            <a:picLocks noChangeAspect="1"/>
          </p:cNvPicPr>
          <p:nvPr/>
        </p:nvPicPr>
        <p:blipFill>
          <a:blip r:embed="rId9"/>
          <a:srcRect l="1495" t="1911" r="71866" b="72140"/>
          <a:stretch>
            <a:fillRect/>
          </a:stretch>
        </p:blipFill>
        <p:spPr>
          <a:xfrm>
            <a:off x="8202856" y="148229"/>
            <a:ext cx="864944" cy="832553"/>
          </a:xfrm>
          <a:prstGeom prst="rect">
            <a:avLst/>
          </a:prstGeom>
        </p:spPr>
      </p:pic>
      <p:pic>
        <p:nvPicPr>
          <p:cNvPr id="14" name="Picture 11">
            <a:hlinkClick r:id="" action="ppaction://hlinkshowjump?jump=previousslide">
              <a:snd r:embed="rId8" name="click.wav"/>
            </a:hlinkClick>
            <a:extLst>
              <a:ext uri="{FF2B5EF4-FFF2-40B4-BE49-F238E27FC236}">
                <a16:creationId xmlns:a16="http://schemas.microsoft.com/office/drawing/2014/main" id="{4A6E2A17-459E-C9D8-9EF5-5454DDF8C498}"/>
              </a:ext>
            </a:extLst>
          </p:cNvPr>
          <p:cNvPicPr>
            <a:picLocks noChangeAspect="1"/>
          </p:cNvPicPr>
          <p:nvPr/>
        </p:nvPicPr>
        <p:blipFill>
          <a:blip r:embed="rId10"/>
          <a:srcRect l="72322" t="3827" r="3119" b="71956"/>
          <a:stretch>
            <a:fillRect/>
          </a:stretch>
        </p:blipFill>
        <p:spPr>
          <a:xfrm>
            <a:off x="7566530" y="192499"/>
            <a:ext cx="788743" cy="777718"/>
          </a:xfrm>
          <a:prstGeom prst="rect">
            <a:avLst/>
          </a:prstGeom>
        </p:spPr>
      </p:pic>
      <p:pic>
        <p:nvPicPr>
          <p:cNvPr id="17" name="Udah Tau Pentingnya Arsip_360p">
            <a:hlinkClick r:id="" action="ppaction://media"/>
            <a:extLst>
              <a:ext uri="{FF2B5EF4-FFF2-40B4-BE49-F238E27FC236}">
                <a16:creationId xmlns:a16="http://schemas.microsoft.com/office/drawing/2014/main" id="{A423EC69-9540-5A87-813F-59B4110891B6}"/>
              </a:ext>
            </a:extLst>
          </p:cNvPr>
          <p:cNvPicPr>
            <a:picLocks noChangeAspect="1"/>
          </p:cNvPicPr>
          <p:nvPr>
            <a:videoFile r:link="rId3"/>
            <p:extLst>
              <p:ext uri="{DAA4B4D4-6D71-4841-9C94-3DE7FCFB9230}">
                <p14:media xmlns:p14="http://schemas.microsoft.com/office/powerpoint/2010/main" r:embed="rId2"/>
              </p:ext>
            </p:extLst>
          </p:nvPr>
        </p:nvPicPr>
        <p:blipFill>
          <a:blip r:embed="rId11"/>
          <a:stretch>
            <a:fillRect/>
          </a:stretch>
        </p:blipFill>
        <p:spPr>
          <a:xfrm>
            <a:off x="1715370" y="1948772"/>
            <a:ext cx="4910247" cy="276201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964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7"/>
                </p:tgtEl>
              </p:cMediaNode>
            </p:video>
            <p:seq concurrent="1" nextAc="seek">
              <p:cTn id="13" restart="whenNotActive" fill="hold" evtFilter="cancelBubble" nodeType="interactiveSeq">
                <p:stCondLst>
                  <p:cond evt="onClick" delay="0">
                    <p:tgtEl>
                      <p:spTgt spid="1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8891" r="1219" b="8894"/>
          <a:stretch>
            <a:fillRect/>
          </a:stretch>
        </p:blipFill>
        <p:spPr>
          <a:xfrm>
            <a:off x="0" y="0"/>
            <a:ext cx="9144000" cy="5143500"/>
          </a:xfrm>
          <a:prstGeom prst="rect">
            <a:avLst/>
          </a:prstGeom>
        </p:spPr>
      </p:pic>
      <p:grpSp>
        <p:nvGrpSpPr>
          <p:cNvPr id="7" name="Group 7"/>
          <p:cNvGrpSpPr/>
          <p:nvPr/>
        </p:nvGrpSpPr>
        <p:grpSpPr>
          <a:xfrm>
            <a:off x="514368" y="2259926"/>
            <a:ext cx="8115264" cy="2668426"/>
            <a:chOff x="0" y="0"/>
            <a:chExt cx="4274557" cy="1405541"/>
          </a:xfrm>
        </p:grpSpPr>
        <p:sp>
          <p:nvSpPr>
            <p:cNvPr id="8" name="Freeform 8"/>
            <p:cNvSpPr/>
            <p:nvPr/>
          </p:nvSpPr>
          <p:spPr>
            <a:xfrm>
              <a:off x="0" y="0"/>
              <a:ext cx="4274557" cy="1405541"/>
            </a:xfrm>
            <a:custGeom>
              <a:avLst/>
              <a:gdLst/>
              <a:ahLst/>
              <a:cxnLst/>
              <a:rect l="l" t="t" r="r" b="b"/>
              <a:pathLst>
                <a:path w="4274557" h="1405541">
                  <a:moveTo>
                    <a:pt x="23850" y="0"/>
                  </a:moveTo>
                  <a:lnTo>
                    <a:pt x="4250708" y="0"/>
                  </a:lnTo>
                  <a:cubicBezTo>
                    <a:pt x="4257033" y="0"/>
                    <a:pt x="4263099" y="2513"/>
                    <a:pt x="4267572" y="6985"/>
                  </a:cubicBezTo>
                  <a:cubicBezTo>
                    <a:pt x="4272045" y="11458"/>
                    <a:pt x="4274557" y="17524"/>
                    <a:pt x="4274557" y="23850"/>
                  </a:cubicBezTo>
                  <a:lnTo>
                    <a:pt x="4274557" y="1381691"/>
                  </a:lnTo>
                  <a:cubicBezTo>
                    <a:pt x="4274557" y="1388017"/>
                    <a:pt x="4272045" y="1394083"/>
                    <a:pt x="4267572" y="1398556"/>
                  </a:cubicBezTo>
                  <a:cubicBezTo>
                    <a:pt x="4263099" y="1403029"/>
                    <a:pt x="4257033" y="1405541"/>
                    <a:pt x="4250708" y="1405541"/>
                  </a:cubicBezTo>
                  <a:lnTo>
                    <a:pt x="23850" y="1405541"/>
                  </a:lnTo>
                  <a:cubicBezTo>
                    <a:pt x="17524" y="1405541"/>
                    <a:pt x="11458" y="1403029"/>
                    <a:pt x="6985" y="1398556"/>
                  </a:cubicBezTo>
                  <a:cubicBezTo>
                    <a:pt x="2513" y="1394083"/>
                    <a:pt x="0" y="1388017"/>
                    <a:pt x="0" y="1381691"/>
                  </a:cubicBezTo>
                  <a:lnTo>
                    <a:pt x="0" y="23850"/>
                  </a:lnTo>
                  <a:cubicBezTo>
                    <a:pt x="0" y="17524"/>
                    <a:pt x="2513" y="11458"/>
                    <a:pt x="6985" y="6985"/>
                  </a:cubicBezTo>
                  <a:cubicBezTo>
                    <a:pt x="11458" y="2513"/>
                    <a:pt x="17524" y="0"/>
                    <a:pt x="23850" y="0"/>
                  </a:cubicBezTo>
                  <a:close/>
                </a:path>
              </a:pathLst>
            </a:custGeom>
            <a:solidFill>
              <a:srgbClr val="2B3467">
                <a:alpha val="74902"/>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0" name="TextBox 10"/>
          <p:cNvSpPr txBox="1"/>
          <p:nvPr/>
        </p:nvSpPr>
        <p:spPr>
          <a:xfrm>
            <a:off x="687883" y="2317076"/>
            <a:ext cx="3726475" cy="1397503"/>
          </a:xfrm>
          <a:prstGeom prst="rect">
            <a:avLst/>
          </a:prstGeom>
        </p:spPr>
        <p:txBody>
          <a:bodyPr lIns="0" tIns="0" rIns="0" bIns="0" rtlCol="0" anchor="t">
            <a:spAutoFit/>
          </a:bodyPr>
          <a:lstStyle/>
          <a:p>
            <a:pPr>
              <a:lnSpc>
                <a:spcPts val="2302"/>
              </a:lnSpc>
            </a:pPr>
            <a:r>
              <a:rPr lang="en-US" sz="1151">
                <a:solidFill>
                  <a:srgbClr val="FAA51A"/>
                </a:solidFill>
                <a:latin typeface="Open Sans Extra Bold"/>
              </a:rPr>
              <a:t>Keuntungan Sistem Wilayah</a:t>
            </a:r>
          </a:p>
          <a:p>
            <a:pPr marL="248565" lvl="1" indent="-124282">
              <a:lnSpc>
                <a:spcPts val="2302"/>
              </a:lnSpc>
              <a:buFont typeface="Arial"/>
              <a:buChar char="•"/>
            </a:pPr>
            <a:r>
              <a:rPr lang="en-US" sz="1151">
                <a:solidFill>
                  <a:srgbClr val="FCFFE7"/>
                </a:solidFill>
                <a:latin typeface="Open Sans Extra Bold"/>
              </a:rPr>
              <a:t>Mudah mencari keterangan bila letak wilayah telah di ketahui,</a:t>
            </a:r>
          </a:p>
          <a:p>
            <a:pPr marL="248565" lvl="1" indent="-124282">
              <a:lnSpc>
                <a:spcPts val="2302"/>
              </a:lnSpc>
              <a:buFont typeface="Arial"/>
              <a:buChar char="•"/>
            </a:pPr>
            <a:r>
              <a:rPr lang="en-US" sz="1151">
                <a:solidFill>
                  <a:srgbClr val="FCFFE7"/>
                </a:solidFill>
                <a:latin typeface="Open Sans Extra Bold"/>
              </a:rPr>
              <a:t>Apabila terjadi penyimpanan-penyimpanan arsip, dapat segera di ketahui.</a:t>
            </a:r>
          </a:p>
        </p:txBody>
      </p:sp>
      <p:sp>
        <p:nvSpPr>
          <p:cNvPr id="11" name="TextBox 11"/>
          <p:cNvSpPr txBox="1"/>
          <p:nvPr/>
        </p:nvSpPr>
        <p:spPr>
          <a:xfrm>
            <a:off x="4276733" y="2383751"/>
            <a:ext cx="4123104" cy="2383536"/>
          </a:xfrm>
          <a:prstGeom prst="rect">
            <a:avLst/>
          </a:prstGeom>
        </p:spPr>
        <p:txBody>
          <a:bodyPr lIns="0" tIns="0" rIns="0" bIns="0" rtlCol="0" anchor="t">
            <a:spAutoFit/>
          </a:bodyPr>
          <a:lstStyle/>
          <a:p>
            <a:pPr>
              <a:lnSpc>
                <a:spcPts val="1679"/>
              </a:lnSpc>
            </a:pPr>
            <a:r>
              <a:rPr lang="en-US" sz="1200">
                <a:solidFill>
                  <a:srgbClr val="FAA51A"/>
                </a:solidFill>
                <a:latin typeface="Open Sans Extra Bold"/>
              </a:rPr>
              <a:t>Kerugian Sistem Wilayah</a:t>
            </a:r>
          </a:p>
          <a:p>
            <a:pPr marL="259080" lvl="1" indent="-129540">
              <a:lnSpc>
                <a:spcPts val="1764"/>
              </a:lnSpc>
              <a:buFont typeface="Arial"/>
              <a:buChar char="•"/>
            </a:pPr>
            <a:r>
              <a:rPr lang="en-US" sz="1200">
                <a:solidFill>
                  <a:srgbClr val="FCFFE7"/>
                </a:solidFill>
                <a:latin typeface="Open Sans Extra Bold"/>
              </a:rPr>
              <a:t>Kemungkinan besar terjadi salah penyimpanan, apabila petugas tidak memiliki wawasan/pengetahuan tentang geografi,</a:t>
            </a:r>
          </a:p>
          <a:p>
            <a:pPr marL="259080" lvl="1" indent="-129540">
              <a:lnSpc>
                <a:spcPts val="1764"/>
              </a:lnSpc>
              <a:buFont typeface="Arial"/>
              <a:buChar char="•"/>
            </a:pPr>
            <a:r>
              <a:rPr lang="en-US" sz="1200">
                <a:solidFill>
                  <a:srgbClr val="FCFFE7"/>
                </a:solidFill>
                <a:latin typeface="Open Sans Extra Bold"/>
              </a:rPr>
              <a:t>Harus mengetahui letak geografi/wilayah meskipun dalam surat tidak dicantumkan secara lengkap,</a:t>
            </a:r>
          </a:p>
          <a:p>
            <a:pPr marL="259080" lvl="1" indent="-129540">
              <a:lnSpc>
                <a:spcPts val="1764"/>
              </a:lnSpc>
              <a:buFont typeface="Arial"/>
              <a:buChar char="•"/>
            </a:pPr>
            <a:r>
              <a:rPr lang="en-US" sz="1200">
                <a:solidFill>
                  <a:srgbClr val="FCFFE7"/>
                </a:solidFill>
                <a:latin typeface="Open Sans Extra Bold"/>
              </a:rPr>
              <a:t>Perlu adanya guidance/ semacam buku petunjuk yang menggambarkan batas-batas wilayah yang menjadi wewenang dan tanggung jawab masing-masing cabang.</a:t>
            </a:r>
          </a:p>
        </p:txBody>
      </p:sp>
      <p:sp>
        <p:nvSpPr>
          <p:cNvPr id="12" name="TextBox 12"/>
          <p:cNvSpPr txBox="1"/>
          <p:nvPr/>
        </p:nvSpPr>
        <p:spPr>
          <a:xfrm>
            <a:off x="2394571" y="1721302"/>
            <a:ext cx="4317802" cy="348482"/>
          </a:xfrm>
          <a:prstGeom prst="rect">
            <a:avLst/>
          </a:prstGeom>
        </p:spPr>
        <p:txBody>
          <a:bodyPr lIns="0" tIns="0" rIns="0" bIns="0" rtlCol="0" anchor="t">
            <a:spAutoFit/>
          </a:bodyPr>
          <a:lstStyle/>
          <a:p>
            <a:pPr algn="ctr">
              <a:lnSpc>
                <a:spcPts val="2842"/>
              </a:lnSpc>
              <a:spcBef>
                <a:spcPct val="0"/>
              </a:spcBef>
            </a:pPr>
            <a:r>
              <a:rPr lang="en-US" sz="2030">
                <a:solidFill>
                  <a:srgbClr val="2B3467"/>
                </a:solidFill>
                <a:latin typeface="Inters"/>
              </a:rPr>
              <a:t>Sistem Wilayah/Geographical Filling System</a:t>
            </a:r>
          </a:p>
        </p:txBody>
      </p:sp>
      <p:grpSp>
        <p:nvGrpSpPr>
          <p:cNvPr id="17" name="Group 3">
            <a:extLst>
              <a:ext uri="{FF2B5EF4-FFF2-40B4-BE49-F238E27FC236}">
                <a16:creationId xmlns:a16="http://schemas.microsoft.com/office/drawing/2014/main" id="{1418F133-4867-AA7D-7FDE-DE195EACD456}"/>
              </a:ext>
            </a:extLst>
          </p:cNvPr>
          <p:cNvGrpSpPr/>
          <p:nvPr/>
        </p:nvGrpSpPr>
        <p:grpSpPr>
          <a:xfrm>
            <a:off x="514368" y="877036"/>
            <a:ext cx="8115264" cy="718258"/>
            <a:chOff x="0" y="0"/>
            <a:chExt cx="5364342" cy="474782"/>
          </a:xfrm>
        </p:grpSpPr>
        <p:sp>
          <p:nvSpPr>
            <p:cNvPr id="18" name="Freeform 4">
              <a:extLst>
                <a:ext uri="{FF2B5EF4-FFF2-40B4-BE49-F238E27FC236}">
                  <a16:creationId xmlns:a16="http://schemas.microsoft.com/office/drawing/2014/main" id="{94F44E40-CF76-AE87-C6AF-748BA5D0F778}"/>
                </a:ext>
              </a:extLst>
            </p:cNvPr>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19" name="TextBox 5">
              <a:extLst>
                <a:ext uri="{FF2B5EF4-FFF2-40B4-BE49-F238E27FC236}">
                  <a16:creationId xmlns:a16="http://schemas.microsoft.com/office/drawing/2014/main" id="{56E2DBF9-9189-8B3A-DF96-B6CC9A5ACFD7}"/>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20" name="TextBox 8">
            <a:extLst>
              <a:ext uri="{FF2B5EF4-FFF2-40B4-BE49-F238E27FC236}">
                <a16:creationId xmlns:a16="http://schemas.microsoft.com/office/drawing/2014/main" id="{7593718B-61AE-5C02-8699-3D8076FB0D63}"/>
              </a:ext>
            </a:extLst>
          </p:cNvPr>
          <p:cNvSpPr txBox="1"/>
          <p:nvPr/>
        </p:nvSpPr>
        <p:spPr>
          <a:xfrm>
            <a:off x="514368" y="966105"/>
            <a:ext cx="8115264" cy="540119"/>
          </a:xfrm>
          <a:prstGeom prst="rect">
            <a:avLst/>
          </a:prstGeom>
        </p:spPr>
        <p:txBody>
          <a:bodyPr lIns="0" tIns="0" rIns="0" bIns="0" rtlCol="0" anchor="t">
            <a:spAutoFit/>
          </a:bodyPr>
          <a:lstStyle/>
          <a:p>
            <a:pPr algn="ctr">
              <a:lnSpc>
                <a:spcPts val="4033"/>
              </a:lnSpc>
            </a:pPr>
            <a:r>
              <a:rPr lang="en-US" sz="2881" spc="181" dirty="0" err="1">
                <a:solidFill>
                  <a:srgbClr val="FFFFFF"/>
                </a:solidFill>
                <a:latin typeface="Bugaki"/>
              </a:rPr>
              <a:t>Jenis</a:t>
            </a:r>
            <a:r>
              <a:rPr lang="en-US" sz="2881" spc="181" dirty="0">
                <a:solidFill>
                  <a:srgbClr val="FFFFFF"/>
                </a:solidFill>
                <a:latin typeface="Bugaki"/>
              </a:rPr>
              <a:t> </a:t>
            </a:r>
            <a:r>
              <a:rPr lang="en-US" sz="2881" spc="181" dirty="0" err="1">
                <a:solidFill>
                  <a:srgbClr val="FFFFFF"/>
                </a:solidFill>
                <a:latin typeface="Bugaki"/>
              </a:rPr>
              <a:t>Sistem</a:t>
            </a:r>
            <a:r>
              <a:rPr lang="en-US" sz="2881" spc="181" dirty="0">
                <a:solidFill>
                  <a:srgbClr val="FFFFFF"/>
                </a:solidFill>
                <a:latin typeface="Bugaki"/>
              </a:rPr>
              <a:t> </a:t>
            </a:r>
            <a:r>
              <a:rPr lang="en-US" sz="2881" spc="181" dirty="0" err="1">
                <a:solidFill>
                  <a:srgbClr val="FFFFFF"/>
                </a:solidFill>
                <a:latin typeface="Bugaki"/>
              </a:rPr>
              <a:t>Penyimpanan</a:t>
            </a:r>
            <a:r>
              <a:rPr lang="en-US" sz="2881" spc="181" dirty="0">
                <a:solidFill>
                  <a:srgbClr val="FFFFFF"/>
                </a:solidFill>
                <a:latin typeface="Bugaki"/>
              </a:rPr>
              <a:t> </a:t>
            </a:r>
            <a:r>
              <a:rPr lang="en-US" sz="2881" spc="181" dirty="0" err="1">
                <a:solidFill>
                  <a:srgbClr val="FFFFFF"/>
                </a:solidFill>
                <a:latin typeface="Bugaki"/>
              </a:rPr>
              <a:t>Arsip</a:t>
            </a:r>
            <a:endParaRPr lang="en-US" sz="2881" spc="181" dirty="0">
              <a:solidFill>
                <a:srgbClr val="FFFFFF"/>
              </a:solidFill>
              <a:latin typeface="Bugaki"/>
            </a:endParaRPr>
          </a:p>
        </p:txBody>
      </p:sp>
      <p:pic>
        <p:nvPicPr>
          <p:cNvPr id="3" name="Picture 6">
            <a:hlinkClick r:id="rId5" action="ppaction://hlinksldjump">
              <a:snd r:embed="rId6" name="click.wav"/>
            </a:hlinkClick>
            <a:extLst>
              <a:ext uri="{FF2B5EF4-FFF2-40B4-BE49-F238E27FC236}">
                <a16:creationId xmlns:a16="http://schemas.microsoft.com/office/drawing/2014/main" id="{6565A3A2-620C-AA88-AA0D-83B711A82B04}"/>
              </a:ext>
            </a:extLst>
          </p:cNvPr>
          <p:cNvPicPr>
            <a:picLocks noChangeAspect="1"/>
          </p:cNvPicPr>
          <p:nvPr/>
        </p:nvPicPr>
        <p:blipFill>
          <a:blip r:embed="rId7"/>
          <a:srcRect l="1495" t="1911" r="71866" b="72140"/>
          <a:stretch>
            <a:fillRect/>
          </a:stretch>
        </p:blipFill>
        <p:spPr>
          <a:xfrm>
            <a:off x="7467600" y="158328"/>
            <a:ext cx="854685" cy="832552"/>
          </a:xfrm>
          <a:prstGeom prst="rect">
            <a:avLst/>
          </a:prstGeom>
        </p:spPr>
      </p:pic>
      <p:pic>
        <p:nvPicPr>
          <p:cNvPr id="4" name="Picture 7">
            <a:hlinkClick r:id="" action="ppaction://hlinkshowjump?jump=previousslide">
              <a:snd r:embed="rId6" name="click.wav"/>
            </a:hlinkClick>
            <a:extLst>
              <a:ext uri="{FF2B5EF4-FFF2-40B4-BE49-F238E27FC236}">
                <a16:creationId xmlns:a16="http://schemas.microsoft.com/office/drawing/2014/main" id="{22AE39A2-800D-05E3-21B1-A8F8B80501FF}"/>
              </a:ext>
            </a:extLst>
          </p:cNvPr>
          <p:cNvPicPr>
            <a:picLocks noChangeAspect="1"/>
          </p:cNvPicPr>
          <p:nvPr/>
        </p:nvPicPr>
        <p:blipFill>
          <a:blip r:embed="rId7"/>
          <a:srcRect l="72322" t="3827" r="3119" b="71956"/>
          <a:stretch>
            <a:fillRect/>
          </a:stretch>
        </p:blipFill>
        <p:spPr>
          <a:xfrm>
            <a:off x="8253610" y="226172"/>
            <a:ext cx="775550" cy="76470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470" t="18089" r="968" b="2"/>
          <a:stretch>
            <a:fillRect/>
          </a:stretch>
        </p:blipFill>
        <p:spPr>
          <a:xfrm>
            <a:off x="0" y="0"/>
            <a:ext cx="9144000" cy="5143500"/>
          </a:xfrm>
          <a:prstGeom prst="rect">
            <a:avLst/>
          </a:prstGeom>
        </p:spPr>
      </p:pic>
      <p:grpSp>
        <p:nvGrpSpPr>
          <p:cNvPr id="3" name="Group 3"/>
          <p:cNvGrpSpPr/>
          <p:nvPr/>
        </p:nvGrpSpPr>
        <p:grpSpPr>
          <a:xfrm>
            <a:off x="514368" y="877036"/>
            <a:ext cx="8115264" cy="718258"/>
            <a:chOff x="0" y="0"/>
            <a:chExt cx="5364342" cy="474782"/>
          </a:xfrm>
        </p:grpSpPr>
        <p:sp>
          <p:nvSpPr>
            <p:cNvPr id="4" name="Freeform 4"/>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6" name="Picture 6"/>
          <p:cNvPicPr>
            <a:picLocks noChangeAspect="1"/>
          </p:cNvPicPr>
          <p:nvPr/>
        </p:nvPicPr>
        <p:blipFill>
          <a:blip r:embed="rId5"/>
          <a:srcRect/>
          <a:stretch>
            <a:fillRect/>
          </a:stretch>
        </p:blipFill>
        <p:spPr>
          <a:xfrm>
            <a:off x="1072457" y="1734173"/>
            <a:ext cx="1743265" cy="1245189"/>
          </a:xfrm>
          <a:prstGeom prst="rect">
            <a:avLst/>
          </a:prstGeom>
        </p:spPr>
      </p:pic>
      <p:pic>
        <p:nvPicPr>
          <p:cNvPr id="7" name="Picture 7"/>
          <p:cNvPicPr>
            <a:picLocks noChangeAspect="1"/>
          </p:cNvPicPr>
          <p:nvPr/>
        </p:nvPicPr>
        <p:blipFill>
          <a:blip r:embed="rId6"/>
          <a:srcRect/>
          <a:stretch>
            <a:fillRect/>
          </a:stretch>
        </p:blipFill>
        <p:spPr>
          <a:xfrm>
            <a:off x="2641422" y="1734173"/>
            <a:ext cx="1245189" cy="1245189"/>
          </a:xfrm>
          <a:prstGeom prst="rect">
            <a:avLst/>
          </a:prstGeom>
        </p:spPr>
      </p:pic>
      <p:pic>
        <p:nvPicPr>
          <p:cNvPr id="8" name="Picture 8"/>
          <p:cNvPicPr>
            <a:picLocks noChangeAspect="1"/>
          </p:cNvPicPr>
          <p:nvPr/>
        </p:nvPicPr>
        <p:blipFill>
          <a:blip r:embed="rId7"/>
          <a:srcRect/>
          <a:stretch>
            <a:fillRect/>
          </a:stretch>
        </p:blipFill>
        <p:spPr>
          <a:xfrm>
            <a:off x="3776527" y="1734173"/>
            <a:ext cx="1590945" cy="1191673"/>
          </a:xfrm>
          <a:prstGeom prst="rect">
            <a:avLst/>
          </a:prstGeom>
        </p:spPr>
      </p:pic>
      <p:pic>
        <p:nvPicPr>
          <p:cNvPr id="9" name="Picture 9"/>
          <p:cNvPicPr>
            <a:picLocks noChangeAspect="1"/>
          </p:cNvPicPr>
          <p:nvPr/>
        </p:nvPicPr>
        <p:blipFill>
          <a:blip r:embed="rId8"/>
          <a:srcRect/>
          <a:stretch>
            <a:fillRect/>
          </a:stretch>
        </p:blipFill>
        <p:spPr>
          <a:xfrm>
            <a:off x="5507849" y="1734173"/>
            <a:ext cx="1217762" cy="1245189"/>
          </a:xfrm>
          <a:prstGeom prst="rect">
            <a:avLst/>
          </a:prstGeom>
        </p:spPr>
      </p:pic>
      <p:pic>
        <p:nvPicPr>
          <p:cNvPr id="10" name="Picture 10"/>
          <p:cNvPicPr>
            <a:picLocks noChangeAspect="1"/>
          </p:cNvPicPr>
          <p:nvPr/>
        </p:nvPicPr>
        <p:blipFill>
          <a:blip r:embed="rId9"/>
          <a:srcRect/>
          <a:stretch>
            <a:fillRect/>
          </a:stretch>
        </p:blipFill>
        <p:spPr>
          <a:xfrm>
            <a:off x="6867037" y="1734173"/>
            <a:ext cx="1196251" cy="1245189"/>
          </a:xfrm>
          <a:prstGeom prst="rect">
            <a:avLst/>
          </a:prstGeom>
        </p:spPr>
      </p:pic>
      <p:pic>
        <p:nvPicPr>
          <p:cNvPr id="11" name="Picture 11"/>
          <p:cNvPicPr>
            <a:picLocks noChangeAspect="1"/>
          </p:cNvPicPr>
          <p:nvPr/>
        </p:nvPicPr>
        <p:blipFill>
          <a:blip r:embed="rId10"/>
          <a:srcRect/>
          <a:stretch>
            <a:fillRect/>
          </a:stretch>
        </p:blipFill>
        <p:spPr>
          <a:xfrm>
            <a:off x="771209" y="3399352"/>
            <a:ext cx="1162053" cy="1162053"/>
          </a:xfrm>
          <a:prstGeom prst="rect">
            <a:avLst/>
          </a:prstGeom>
        </p:spPr>
      </p:pic>
      <p:pic>
        <p:nvPicPr>
          <p:cNvPr id="12" name="Picture 12"/>
          <p:cNvPicPr>
            <a:picLocks noChangeAspect="1"/>
          </p:cNvPicPr>
          <p:nvPr/>
        </p:nvPicPr>
        <p:blipFill>
          <a:blip r:embed="rId11"/>
          <a:srcRect/>
          <a:stretch>
            <a:fillRect/>
          </a:stretch>
        </p:blipFill>
        <p:spPr>
          <a:xfrm>
            <a:off x="2062574" y="3399352"/>
            <a:ext cx="1752605" cy="1162053"/>
          </a:xfrm>
          <a:prstGeom prst="rect">
            <a:avLst/>
          </a:prstGeom>
        </p:spPr>
      </p:pic>
      <p:pic>
        <p:nvPicPr>
          <p:cNvPr id="13" name="Picture 13"/>
          <p:cNvPicPr>
            <a:picLocks noChangeAspect="1"/>
          </p:cNvPicPr>
          <p:nvPr/>
        </p:nvPicPr>
        <p:blipFill>
          <a:blip r:embed="rId12"/>
          <a:srcRect/>
          <a:stretch>
            <a:fillRect/>
          </a:stretch>
        </p:blipFill>
        <p:spPr>
          <a:xfrm>
            <a:off x="4041711" y="3399352"/>
            <a:ext cx="1162053" cy="1162053"/>
          </a:xfrm>
          <a:prstGeom prst="rect">
            <a:avLst/>
          </a:prstGeom>
        </p:spPr>
      </p:pic>
      <p:pic>
        <p:nvPicPr>
          <p:cNvPr id="14" name="Picture 14"/>
          <p:cNvPicPr>
            <a:picLocks noChangeAspect="1"/>
          </p:cNvPicPr>
          <p:nvPr/>
        </p:nvPicPr>
        <p:blipFill>
          <a:blip r:embed="rId13"/>
          <a:srcRect/>
          <a:stretch>
            <a:fillRect/>
          </a:stretch>
        </p:blipFill>
        <p:spPr>
          <a:xfrm>
            <a:off x="5206289" y="3399352"/>
            <a:ext cx="1721560" cy="1162053"/>
          </a:xfrm>
          <a:prstGeom prst="rect">
            <a:avLst/>
          </a:prstGeom>
        </p:spPr>
      </p:pic>
      <p:pic>
        <p:nvPicPr>
          <p:cNvPr id="15" name="Picture 15"/>
          <p:cNvPicPr>
            <a:picLocks noChangeAspect="1"/>
          </p:cNvPicPr>
          <p:nvPr/>
        </p:nvPicPr>
        <p:blipFill>
          <a:blip r:embed="rId14"/>
          <a:srcRect/>
          <a:stretch>
            <a:fillRect/>
          </a:stretch>
        </p:blipFill>
        <p:spPr>
          <a:xfrm>
            <a:off x="7060436" y="3399352"/>
            <a:ext cx="1312355" cy="1312355"/>
          </a:xfrm>
          <a:prstGeom prst="rect">
            <a:avLst/>
          </a:prstGeom>
        </p:spPr>
      </p:pic>
      <p:sp>
        <p:nvSpPr>
          <p:cNvPr id="16" name="TextBox 16"/>
          <p:cNvSpPr txBox="1"/>
          <p:nvPr/>
        </p:nvSpPr>
        <p:spPr>
          <a:xfrm>
            <a:off x="514368" y="1017224"/>
            <a:ext cx="8115264" cy="486886"/>
          </a:xfrm>
          <a:prstGeom prst="rect">
            <a:avLst/>
          </a:prstGeom>
        </p:spPr>
        <p:txBody>
          <a:bodyPr lIns="0" tIns="0" rIns="0" bIns="0" rtlCol="0" anchor="t">
            <a:spAutoFit/>
          </a:bodyPr>
          <a:lstStyle/>
          <a:p>
            <a:pPr algn="ctr">
              <a:lnSpc>
                <a:spcPts val="3613"/>
              </a:lnSpc>
            </a:pPr>
            <a:r>
              <a:rPr lang="en-US" sz="2581" spc="162" dirty="0">
                <a:solidFill>
                  <a:srgbClr val="FFFFFF"/>
                </a:solidFill>
                <a:latin typeface="Bugaki"/>
              </a:rPr>
              <a:t>MACAM-MACAM PERALATAN ARSIP</a:t>
            </a:r>
          </a:p>
        </p:txBody>
      </p:sp>
      <p:sp>
        <p:nvSpPr>
          <p:cNvPr id="17" name="TextBox 17"/>
          <p:cNvSpPr txBox="1"/>
          <p:nvPr/>
        </p:nvSpPr>
        <p:spPr>
          <a:xfrm>
            <a:off x="1305494" y="2982787"/>
            <a:ext cx="125553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Map Arsip</a:t>
            </a:r>
          </a:p>
        </p:txBody>
      </p:sp>
      <p:sp>
        <p:nvSpPr>
          <p:cNvPr id="18" name="TextBox 18"/>
          <p:cNvSpPr txBox="1"/>
          <p:nvPr/>
        </p:nvSpPr>
        <p:spPr>
          <a:xfrm>
            <a:off x="2559644" y="2982787"/>
            <a:ext cx="125553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Lemari Arsip</a:t>
            </a:r>
          </a:p>
        </p:txBody>
      </p:sp>
      <p:sp>
        <p:nvSpPr>
          <p:cNvPr id="19" name="TextBox 19"/>
          <p:cNvSpPr txBox="1"/>
          <p:nvPr/>
        </p:nvSpPr>
        <p:spPr>
          <a:xfrm>
            <a:off x="3950754" y="2982787"/>
            <a:ext cx="125553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Label</a:t>
            </a:r>
          </a:p>
        </p:txBody>
      </p:sp>
      <p:sp>
        <p:nvSpPr>
          <p:cNvPr id="20" name="TextBox 20"/>
          <p:cNvSpPr txBox="1"/>
          <p:nvPr/>
        </p:nvSpPr>
        <p:spPr>
          <a:xfrm>
            <a:off x="6809470" y="2969837"/>
            <a:ext cx="1820162" cy="355927"/>
          </a:xfrm>
          <a:prstGeom prst="rect">
            <a:avLst/>
          </a:prstGeom>
        </p:spPr>
        <p:txBody>
          <a:bodyPr lIns="0" tIns="0" rIns="0" bIns="0" rtlCol="0" anchor="t">
            <a:spAutoFit/>
          </a:bodyPr>
          <a:lstStyle/>
          <a:p>
            <a:pPr algn="ctr">
              <a:lnSpc>
                <a:spcPts val="1497"/>
              </a:lnSpc>
              <a:spcBef>
                <a:spcPct val="0"/>
              </a:spcBef>
            </a:pPr>
            <a:r>
              <a:rPr lang="en-US" sz="1069">
                <a:solidFill>
                  <a:srgbClr val="000000"/>
                </a:solidFill>
                <a:latin typeface="Open Sans Extra Bold"/>
              </a:rPr>
              <a:t>Salah satu contoh alat penyimpanan khusus</a:t>
            </a:r>
          </a:p>
        </p:txBody>
      </p:sp>
      <p:sp>
        <p:nvSpPr>
          <p:cNvPr id="21" name="TextBox 21"/>
          <p:cNvSpPr txBox="1"/>
          <p:nvPr/>
        </p:nvSpPr>
        <p:spPr>
          <a:xfrm>
            <a:off x="677727" y="4603122"/>
            <a:ext cx="125553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Filling Cabinet</a:t>
            </a:r>
          </a:p>
        </p:txBody>
      </p:sp>
      <p:sp>
        <p:nvSpPr>
          <p:cNvPr id="22" name="TextBox 22"/>
          <p:cNvSpPr txBox="1"/>
          <p:nvPr/>
        </p:nvSpPr>
        <p:spPr>
          <a:xfrm>
            <a:off x="4041711" y="4603122"/>
            <a:ext cx="125553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Archive Box</a:t>
            </a:r>
          </a:p>
        </p:txBody>
      </p:sp>
      <p:sp>
        <p:nvSpPr>
          <p:cNvPr id="23" name="TextBox 23"/>
          <p:cNvSpPr txBox="1"/>
          <p:nvPr/>
        </p:nvSpPr>
        <p:spPr>
          <a:xfrm>
            <a:off x="5507849" y="4603122"/>
            <a:ext cx="125553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Tickler File</a:t>
            </a:r>
          </a:p>
        </p:txBody>
      </p:sp>
      <p:sp>
        <p:nvSpPr>
          <p:cNvPr id="24" name="TextBox 24"/>
          <p:cNvSpPr txBox="1"/>
          <p:nvPr/>
        </p:nvSpPr>
        <p:spPr>
          <a:xfrm>
            <a:off x="7088846" y="4768857"/>
            <a:ext cx="125553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Tab Guide</a:t>
            </a:r>
          </a:p>
        </p:txBody>
      </p:sp>
      <p:sp>
        <p:nvSpPr>
          <p:cNvPr id="25" name="TextBox 25"/>
          <p:cNvSpPr txBox="1"/>
          <p:nvPr/>
        </p:nvSpPr>
        <p:spPr>
          <a:xfrm>
            <a:off x="2311109" y="4610262"/>
            <a:ext cx="125553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Card Index</a:t>
            </a:r>
          </a:p>
        </p:txBody>
      </p:sp>
      <p:sp>
        <p:nvSpPr>
          <p:cNvPr id="26" name="TextBox 26"/>
          <p:cNvSpPr txBox="1"/>
          <p:nvPr/>
        </p:nvSpPr>
        <p:spPr>
          <a:xfrm>
            <a:off x="5439301" y="2982787"/>
            <a:ext cx="125553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Laci Kartu</a:t>
            </a:r>
          </a:p>
        </p:txBody>
      </p:sp>
      <p:pic>
        <p:nvPicPr>
          <p:cNvPr id="28" name="Picture 10">
            <a:hlinkClick r:id="" action="ppaction://hlinkshowjump?jump=nextslide">
              <a:snd r:embed="rId15" name="click.wav"/>
            </a:hlinkClick>
            <a:extLst>
              <a:ext uri="{FF2B5EF4-FFF2-40B4-BE49-F238E27FC236}">
                <a16:creationId xmlns:a16="http://schemas.microsoft.com/office/drawing/2014/main" id="{BFEEF268-C3CB-0FAB-415B-1543D73A7B49}"/>
              </a:ext>
            </a:extLst>
          </p:cNvPr>
          <p:cNvPicPr>
            <a:picLocks noChangeAspect="1"/>
          </p:cNvPicPr>
          <p:nvPr/>
        </p:nvPicPr>
        <p:blipFill>
          <a:blip r:embed="rId16"/>
          <a:srcRect l="1495" t="1911" r="71866" b="72140"/>
          <a:stretch>
            <a:fillRect/>
          </a:stretch>
        </p:blipFill>
        <p:spPr>
          <a:xfrm>
            <a:off x="8189950" y="144931"/>
            <a:ext cx="896058" cy="87285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470" t="18089" r="968" b="2"/>
          <a:stretch>
            <a:fillRect/>
          </a:stretch>
        </p:blipFill>
        <p:spPr>
          <a:xfrm>
            <a:off x="0" y="0"/>
            <a:ext cx="9144000" cy="5143500"/>
          </a:xfrm>
          <a:prstGeom prst="rect">
            <a:avLst/>
          </a:prstGeom>
        </p:spPr>
      </p:pic>
      <p:pic>
        <p:nvPicPr>
          <p:cNvPr id="6" name="Picture 6"/>
          <p:cNvPicPr>
            <a:picLocks noChangeAspect="1"/>
          </p:cNvPicPr>
          <p:nvPr/>
        </p:nvPicPr>
        <p:blipFill>
          <a:blip r:embed="rId5"/>
          <a:srcRect t="9695" b="6858"/>
          <a:stretch>
            <a:fillRect/>
          </a:stretch>
        </p:blipFill>
        <p:spPr>
          <a:xfrm>
            <a:off x="713825" y="1786576"/>
            <a:ext cx="1547884" cy="1291654"/>
          </a:xfrm>
          <a:prstGeom prst="rect">
            <a:avLst/>
          </a:prstGeom>
        </p:spPr>
      </p:pic>
      <p:pic>
        <p:nvPicPr>
          <p:cNvPr id="7" name="Picture 7"/>
          <p:cNvPicPr>
            <a:picLocks noChangeAspect="1"/>
          </p:cNvPicPr>
          <p:nvPr/>
        </p:nvPicPr>
        <p:blipFill>
          <a:blip r:embed="rId6"/>
          <a:srcRect/>
          <a:stretch>
            <a:fillRect/>
          </a:stretch>
        </p:blipFill>
        <p:spPr>
          <a:xfrm>
            <a:off x="2259801" y="1786576"/>
            <a:ext cx="964554" cy="1345299"/>
          </a:xfrm>
          <a:prstGeom prst="rect">
            <a:avLst/>
          </a:prstGeom>
        </p:spPr>
      </p:pic>
      <p:pic>
        <p:nvPicPr>
          <p:cNvPr id="8" name="Picture 8"/>
          <p:cNvPicPr>
            <a:picLocks noChangeAspect="1"/>
          </p:cNvPicPr>
          <p:nvPr/>
        </p:nvPicPr>
        <p:blipFill>
          <a:blip r:embed="rId7"/>
          <a:srcRect/>
          <a:stretch>
            <a:fillRect/>
          </a:stretch>
        </p:blipFill>
        <p:spPr>
          <a:xfrm>
            <a:off x="3224354" y="1786576"/>
            <a:ext cx="1784936" cy="1198643"/>
          </a:xfrm>
          <a:prstGeom prst="rect">
            <a:avLst/>
          </a:prstGeom>
        </p:spPr>
      </p:pic>
      <p:pic>
        <p:nvPicPr>
          <p:cNvPr id="9" name="Picture 9"/>
          <p:cNvPicPr>
            <a:picLocks noChangeAspect="1"/>
          </p:cNvPicPr>
          <p:nvPr/>
        </p:nvPicPr>
        <p:blipFill>
          <a:blip r:embed="rId8"/>
          <a:srcRect/>
          <a:stretch>
            <a:fillRect/>
          </a:stretch>
        </p:blipFill>
        <p:spPr>
          <a:xfrm>
            <a:off x="5128420" y="1786576"/>
            <a:ext cx="1560275" cy="1168700"/>
          </a:xfrm>
          <a:prstGeom prst="rect">
            <a:avLst/>
          </a:prstGeom>
        </p:spPr>
      </p:pic>
      <p:pic>
        <p:nvPicPr>
          <p:cNvPr id="10" name="Picture 10"/>
          <p:cNvPicPr>
            <a:picLocks noChangeAspect="1"/>
          </p:cNvPicPr>
          <p:nvPr/>
        </p:nvPicPr>
        <p:blipFill>
          <a:blip r:embed="rId9"/>
          <a:srcRect/>
          <a:stretch>
            <a:fillRect/>
          </a:stretch>
        </p:blipFill>
        <p:spPr>
          <a:xfrm>
            <a:off x="6617117" y="1872360"/>
            <a:ext cx="1813058" cy="1120086"/>
          </a:xfrm>
          <a:prstGeom prst="rect">
            <a:avLst/>
          </a:prstGeom>
        </p:spPr>
      </p:pic>
      <p:pic>
        <p:nvPicPr>
          <p:cNvPr id="11" name="Picture 11"/>
          <p:cNvPicPr>
            <a:picLocks noChangeAspect="1"/>
          </p:cNvPicPr>
          <p:nvPr/>
        </p:nvPicPr>
        <p:blipFill>
          <a:blip r:embed="rId10"/>
          <a:srcRect/>
          <a:stretch>
            <a:fillRect/>
          </a:stretch>
        </p:blipFill>
        <p:spPr>
          <a:xfrm>
            <a:off x="997214" y="3501736"/>
            <a:ext cx="1265166" cy="1137048"/>
          </a:xfrm>
          <a:prstGeom prst="rect">
            <a:avLst/>
          </a:prstGeom>
        </p:spPr>
      </p:pic>
      <p:pic>
        <p:nvPicPr>
          <p:cNvPr id="12" name="Picture 12"/>
          <p:cNvPicPr>
            <a:picLocks noChangeAspect="1"/>
          </p:cNvPicPr>
          <p:nvPr/>
        </p:nvPicPr>
        <p:blipFill>
          <a:blip r:embed="rId11"/>
          <a:srcRect/>
          <a:stretch>
            <a:fillRect/>
          </a:stretch>
        </p:blipFill>
        <p:spPr>
          <a:xfrm>
            <a:off x="2273607" y="3535499"/>
            <a:ext cx="1147193" cy="1147193"/>
          </a:xfrm>
          <a:prstGeom prst="rect">
            <a:avLst/>
          </a:prstGeom>
        </p:spPr>
      </p:pic>
      <p:pic>
        <p:nvPicPr>
          <p:cNvPr id="13" name="Picture 13"/>
          <p:cNvPicPr>
            <a:picLocks noChangeAspect="1"/>
          </p:cNvPicPr>
          <p:nvPr/>
        </p:nvPicPr>
        <p:blipFill>
          <a:blip r:embed="rId12"/>
          <a:srcRect/>
          <a:stretch>
            <a:fillRect/>
          </a:stretch>
        </p:blipFill>
        <p:spPr>
          <a:xfrm>
            <a:off x="3537515" y="3546126"/>
            <a:ext cx="1759363" cy="1092657"/>
          </a:xfrm>
          <a:prstGeom prst="rect">
            <a:avLst/>
          </a:prstGeom>
        </p:spPr>
      </p:pic>
      <p:pic>
        <p:nvPicPr>
          <p:cNvPr id="14" name="Picture 14"/>
          <p:cNvPicPr>
            <a:picLocks noChangeAspect="1"/>
          </p:cNvPicPr>
          <p:nvPr/>
        </p:nvPicPr>
        <p:blipFill>
          <a:blip r:embed="rId13"/>
          <a:srcRect/>
          <a:stretch>
            <a:fillRect/>
          </a:stretch>
        </p:blipFill>
        <p:spPr>
          <a:xfrm>
            <a:off x="5070786" y="3408100"/>
            <a:ext cx="1191255" cy="1191255"/>
          </a:xfrm>
          <a:prstGeom prst="rect">
            <a:avLst/>
          </a:prstGeom>
        </p:spPr>
      </p:pic>
      <p:pic>
        <p:nvPicPr>
          <p:cNvPr id="15" name="Picture 15"/>
          <p:cNvPicPr>
            <a:picLocks noChangeAspect="1"/>
          </p:cNvPicPr>
          <p:nvPr/>
        </p:nvPicPr>
        <p:blipFill>
          <a:blip r:embed="rId14"/>
          <a:srcRect/>
          <a:stretch>
            <a:fillRect/>
          </a:stretch>
        </p:blipFill>
        <p:spPr>
          <a:xfrm>
            <a:off x="6270955" y="3444504"/>
            <a:ext cx="1875831" cy="1194279"/>
          </a:xfrm>
          <a:prstGeom prst="rect">
            <a:avLst/>
          </a:prstGeom>
        </p:spPr>
      </p:pic>
      <p:sp>
        <p:nvSpPr>
          <p:cNvPr id="17" name="TextBox 17"/>
          <p:cNvSpPr txBox="1"/>
          <p:nvPr/>
        </p:nvSpPr>
        <p:spPr>
          <a:xfrm>
            <a:off x="860000" y="3112825"/>
            <a:ext cx="914185"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Stapler</a:t>
            </a:r>
          </a:p>
        </p:txBody>
      </p:sp>
      <p:sp>
        <p:nvSpPr>
          <p:cNvPr id="18" name="TextBox 18"/>
          <p:cNvSpPr txBox="1"/>
          <p:nvPr/>
        </p:nvSpPr>
        <p:spPr>
          <a:xfrm>
            <a:off x="2335926" y="3112825"/>
            <a:ext cx="812304"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Alat Sortir</a:t>
            </a:r>
          </a:p>
        </p:txBody>
      </p:sp>
      <p:sp>
        <p:nvSpPr>
          <p:cNvPr id="19" name="TextBox 19"/>
          <p:cNvSpPr txBox="1"/>
          <p:nvPr/>
        </p:nvSpPr>
        <p:spPr>
          <a:xfrm>
            <a:off x="3420800" y="3112825"/>
            <a:ext cx="1662112"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Rotary Filling System</a:t>
            </a:r>
          </a:p>
        </p:txBody>
      </p:sp>
      <p:sp>
        <p:nvSpPr>
          <p:cNvPr id="20" name="TextBox 20"/>
          <p:cNvSpPr txBox="1"/>
          <p:nvPr/>
        </p:nvSpPr>
        <p:spPr>
          <a:xfrm>
            <a:off x="5512840" y="3112825"/>
            <a:ext cx="749201"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Rak Arsip</a:t>
            </a:r>
          </a:p>
        </p:txBody>
      </p:sp>
      <p:sp>
        <p:nvSpPr>
          <p:cNvPr id="21" name="TextBox 21"/>
          <p:cNvSpPr txBox="1"/>
          <p:nvPr/>
        </p:nvSpPr>
        <p:spPr>
          <a:xfrm>
            <a:off x="7128582" y="3112825"/>
            <a:ext cx="790129"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Komputer</a:t>
            </a:r>
          </a:p>
        </p:txBody>
      </p:sp>
      <p:sp>
        <p:nvSpPr>
          <p:cNvPr id="22" name="TextBox 22"/>
          <p:cNvSpPr txBox="1"/>
          <p:nvPr/>
        </p:nvSpPr>
        <p:spPr>
          <a:xfrm>
            <a:off x="1074100" y="4619733"/>
            <a:ext cx="827336"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Perforator</a:t>
            </a:r>
          </a:p>
        </p:txBody>
      </p:sp>
      <p:sp>
        <p:nvSpPr>
          <p:cNvPr id="23" name="TextBox 23"/>
          <p:cNvSpPr txBox="1"/>
          <p:nvPr/>
        </p:nvSpPr>
        <p:spPr>
          <a:xfrm>
            <a:off x="2425202" y="4619733"/>
            <a:ext cx="844004"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Paper Tray</a:t>
            </a:r>
          </a:p>
        </p:txBody>
      </p:sp>
      <p:sp>
        <p:nvSpPr>
          <p:cNvPr id="24" name="TextBox 24"/>
          <p:cNvSpPr txBox="1"/>
          <p:nvPr/>
        </p:nvSpPr>
        <p:spPr>
          <a:xfrm>
            <a:off x="3858347" y="4619733"/>
            <a:ext cx="558850"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Ordner</a:t>
            </a:r>
          </a:p>
        </p:txBody>
      </p:sp>
      <p:sp>
        <p:nvSpPr>
          <p:cNvPr id="25" name="TextBox 25"/>
          <p:cNvSpPr txBox="1"/>
          <p:nvPr/>
        </p:nvSpPr>
        <p:spPr>
          <a:xfrm>
            <a:off x="5296878" y="4619733"/>
            <a:ext cx="881062"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Numerator</a:t>
            </a:r>
          </a:p>
        </p:txBody>
      </p:sp>
      <p:sp>
        <p:nvSpPr>
          <p:cNvPr id="26" name="TextBox 26"/>
          <p:cNvSpPr txBox="1"/>
          <p:nvPr/>
        </p:nvSpPr>
        <p:spPr>
          <a:xfrm>
            <a:off x="7054241" y="4619733"/>
            <a:ext cx="761851" cy="19812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Open Sans Extra Bold"/>
              </a:rPr>
              <a:t>Microfilm</a:t>
            </a:r>
          </a:p>
        </p:txBody>
      </p:sp>
      <p:grpSp>
        <p:nvGrpSpPr>
          <p:cNvPr id="30" name="Group 3">
            <a:extLst>
              <a:ext uri="{FF2B5EF4-FFF2-40B4-BE49-F238E27FC236}">
                <a16:creationId xmlns:a16="http://schemas.microsoft.com/office/drawing/2014/main" id="{DD34BD9B-5DE2-DE7D-23AF-AE2FB766DEAE}"/>
              </a:ext>
            </a:extLst>
          </p:cNvPr>
          <p:cNvGrpSpPr/>
          <p:nvPr/>
        </p:nvGrpSpPr>
        <p:grpSpPr>
          <a:xfrm>
            <a:off x="514368" y="877036"/>
            <a:ext cx="8115264" cy="718258"/>
            <a:chOff x="0" y="0"/>
            <a:chExt cx="5364342" cy="474782"/>
          </a:xfrm>
        </p:grpSpPr>
        <p:sp>
          <p:nvSpPr>
            <p:cNvPr id="31" name="Freeform 4">
              <a:extLst>
                <a:ext uri="{FF2B5EF4-FFF2-40B4-BE49-F238E27FC236}">
                  <a16:creationId xmlns:a16="http://schemas.microsoft.com/office/drawing/2014/main" id="{BBF93418-AC4C-8826-83A2-4B072C5B607D}"/>
                </a:ext>
              </a:extLst>
            </p:cNvPr>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32" name="TextBox 5">
              <a:extLst>
                <a:ext uri="{FF2B5EF4-FFF2-40B4-BE49-F238E27FC236}">
                  <a16:creationId xmlns:a16="http://schemas.microsoft.com/office/drawing/2014/main" id="{943D1FD3-BF4B-61AF-7266-B27C7CFB3AD8}"/>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33" name="TextBox 16">
            <a:extLst>
              <a:ext uri="{FF2B5EF4-FFF2-40B4-BE49-F238E27FC236}">
                <a16:creationId xmlns:a16="http://schemas.microsoft.com/office/drawing/2014/main" id="{B77F1721-62CF-1E8B-1E60-65AD40DFB442}"/>
              </a:ext>
            </a:extLst>
          </p:cNvPr>
          <p:cNvSpPr txBox="1"/>
          <p:nvPr/>
        </p:nvSpPr>
        <p:spPr>
          <a:xfrm>
            <a:off x="514368" y="1017224"/>
            <a:ext cx="8115264" cy="486886"/>
          </a:xfrm>
          <a:prstGeom prst="rect">
            <a:avLst/>
          </a:prstGeom>
        </p:spPr>
        <p:txBody>
          <a:bodyPr lIns="0" tIns="0" rIns="0" bIns="0" rtlCol="0" anchor="t">
            <a:spAutoFit/>
          </a:bodyPr>
          <a:lstStyle/>
          <a:p>
            <a:pPr algn="ctr">
              <a:lnSpc>
                <a:spcPts val="3613"/>
              </a:lnSpc>
            </a:pPr>
            <a:r>
              <a:rPr lang="en-US" sz="2581" spc="162" dirty="0">
                <a:solidFill>
                  <a:srgbClr val="FFFFFF"/>
                </a:solidFill>
                <a:latin typeface="Bugaki"/>
              </a:rPr>
              <a:t>MACAM-MACAM PERALATAN ARSIP</a:t>
            </a:r>
          </a:p>
        </p:txBody>
      </p:sp>
      <p:pic>
        <p:nvPicPr>
          <p:cNvPr id="3" name="Picture 6">
            <a:hlinkClick r:id="rId15" action="ppaction://hlinksldjump">
              <a:snd r:embed="rId16" name="click.wav"/>
            </a:hlinkClick>
            <a:extLst>
              <a:ext uri="{FF2B5EF4-FFF2-40B4-BE49-F238E27FC236}">
                <a16:creationId xmlns:a16="http://schemas.microsoft.com/office/drawing/2014/main" id="{3CF132D8-8B8E-E9F3-3850-287C9D6B3411}"/>
              </a:ext>
            </a:extLst>
          </p:cNvPr>
          <p:cNvPicPr>
            <a:picLocks noChangeAspect="1"/>
          </p:cNvPicPr>
          <p:nvPr/>
        </p:nvPicPr>
        <p:blipFill>
          <a:blip r:embed="rId17"/>
          <a:srcRect l="1495" t="1911" r="71866" b="72140"/>
          <a:stretch>
            <a:fillRect/>
          </a:stretch>
        </p:blipFill>
        <p:spPr>
          <a:xfrm>
            <a:off x="7467600" y="158328"/>
            <a:ext cx="854685" cy="832552"/>
          </a:xfrm>
          <a:prstGeom prst="rect">
            <a:avLst/>
          </a:prstGeom>
        </p:spPr>
      </p:pic>
      <p:pic>
        <p:nvPicPr>
          <p:cNvPr id="4" name="Picture 7">
            <a:hlinkClick r:id="" action="ppaction://hlinkshowjump?jump=previousslide">
              <a:snd r:embed="rId16" name="click.wav"/>
            </a:hlinkClick>
            <a:extLst>
              <a:ext uri="{FF2B5EF4-FFF2-40B4-BE49-F238E27FC236}">
                <a16:creationId xmlns:a16="http://schemas.microsoft.com/office/drawing/2014/main" id="{93D88C67-A7A7-AEF1-AA58-F5C2EA22AAEB}"/>
              </a:ext>
            </a:extLst>
          </p:cNvPr>
          <p:cNvPicPr>
            <a:picLocks noChangeAspect="1"/>
          </p:cNvPicPr>
          <p:nvPr/>
        </p:nvPicPr>
        <p:blipFill>
          <a:blip r:embed="rId17"/>
          <a:srcRect l="72322" t="3827" r="3119" b="71956"/>
          <a:stretch>
            <a:fillRect/>
          </a:stretch>
        </p:blipFill>
        <p:spPr>
          <a:xfrm>
            <a:off x="8253610" y="226172"/>
            <a:ext cx="775550" cy="76470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01057" y="-1108538"/>
            <a:ext cx="7360756" cy="736075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AD7E9"/>
            </a:solidFill>
          </p:spPr>
        </p:sp>
      </p:grpSp>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4413" y="0"/>
            <a:ext cx="5606191" cy="5143680"/>
          </a:xfrm>
          <a:prstGeom prst="rect">
            <a:avLst/>
          </a:prstGeom>
        </p:spPr>
      </p:pic>
      <p:grpSp>
        <p:nvGrpSpPr>
          <p:cNvPr id="5" name="Group 5"/>
          <p:cNvGrpSpPr/>
          <p:nvPr/>
        </p:nvGrpSpPr>
        <p:grpSpPr>
          <a:xfrm>
            <a:off x="1178191" y="325425"/>
            <a:ext cx="5984610" cy="644792"/>
            <a:chOff x="0" y="0"/>
            <a:chExt cx="3672545" cy="685958"/>
          </a:xfrm>
        </p:grpSpPr>
        <p:sp>
          <p:nvSpPr>
            <p:cNvPr id="6" name="Freeform 6"/>
            <p:cNvSpPr/>
            <p:nvPr/>
          </p:nvSpPr>
          <p:spPr>
            <a:xfrm>
              <a:off x="0" y="0"/>
              <a:ext cx="3672545" cy="685958"/>
            </a:xfrm>
            <a:custGeom>
              <a:avLst/>
              <a:gdLst/>
              <a:ahLst/>
              <a:cxnLst/>
              <a:rect l="l" t="t" r="r" b="b"/>
              <a:pathLst>
                <a:path w="3672545" h="685958">
                  <a:moveTo>
                    <a:pt x="27759" y="0"/>
                  </a:moveTo>
                  <a:lnTo>
                    <a:pt x="3644786" y="0"/>
                  </a:lnTo>
                  <a:cubicBezTo>
                    <a:pt x="3652148" y="0"/>
                    <a:pt x="3659209" y="2925"/>
                    <a:pt x="3664415" y="8131"/>
                  </a:cubicBezTo>
                  <a:cubicBezTo>
                    <a:pt x="3669621" y="13336"/>
                    <a:pt x="3672545" y="20397"/>
                    <a:pt x="3672545" y="27759"/>
                  </a:cubicBezTo>
                  <a:lnTo>
                    <a:pt x="3672545" y="658198"/>
                  </a:lnTo>
                  <a:cubicBezTo>
                    <a:pt x="3672545" y="665561"/>
                    <a:pt x="3669621" y="672621"/>
                    <a:pt x="3664415" y="677827"/>
                  </a:cubicBezTo>
                  <a:cubicBezTo>
                    <a:pt x="3659209" y="683033"/>
                    <a:pt x="3652148" y="685958"/>
                    <a:pt x="3644786" y="685958"/>
                  </a:cubicBezTo>
                  <a:lnTo>
                    <a:pt x="27759" y="685958"/>
                  </a:lnTo>
                  <a:cubicBezTo>
                    <a:pt x="12428" y="685958"/>
                    <a:pt x="0" y="673529"/>
                    <a:pt x="0" y="658198"/>
                  </a:cubicBezTo>
                  <a:lnTo>
                    <a:pt x="0" y="27759"/>
                  </a:lnTo>
                  <a:cubicBezTo>
                    <a:pt x="0" y="20397"/>
                    <a:pt x="2925" y="13336"/>
                    <a:pt x="8131" y="8131"/>
                  </a:cubicBezTo>
                  <a:cubicBezTo>
                    <a:pt x="13336" y="2925"/>
                    <a:pt x="20397" y="0"/>
                    <a:pt x="27759" y="0"/>
                  </a:cubicBezTo>
                  <a:close/>
                </a:path>
              </a:pathLst>
            </a:custGeom>
            <a:solidFill>
              <a:srgbClr val="2B3467"/>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grpSp>
        <p:nvGrpSpPr>
          <p:cNvPr id="8" name="Group 8"/>
          <p:cNvGrpSpPr/>
          <p:nvPr/>
        </p:nvGrpSpPr>
        <p:grpSpPr>
          <a:xfrm>
            <a:off x="1447800" y="1210558"/>
            <a:ext cx="5486400" cy="3346264"/>
            <a:chOff x="0" y="0"/>
            <a:chExt cx="3672545" cy="1571304"/>
          </a:xfrm>
        </p:grpSpPr>
        <p:sp>
          <p:nvSpPr>
            <p:cNvPr id="9" name="Freeform 9"/>
            <p:cNvSpPr/>
            <p:nvPr/>
          </p:nvSpPr>
          <p:spPr>
            <a:xfrm>
              <a:off x="0" y="0"/>
              <a:ext cx="3672545" cy="1571304"/>
            </a:xfrm>
            <a:custGeom>
              <a:avLst/>
              <a:gdLst/>
              <a:ahLst/>
              <a:cxnLst/>
              <a:rect l="l" t="t" r="r" b="b"/>
              <a:pathLst>
                <a:path w="3672545" h="1571304">
                  <a:moveTo>
                    <a:pt x="27759" y="0"/>
                  </a:moveTo>
                  <a:lnTo>
                    <a:pt x="3644786" y="0"/>
                  </a:lnTo>
                  <a:cubicBezTo>
                    <a:pt x="3652148" y="0"/>
                    <a:pt x="3659209" y="2925"/>
                    <a:pt x="3664415" y="8131"/>
                  </a:cubicBezTo>
                  <a:cubicBezTo>
                    <a:pt x="3669621" y="13336"/>
                    <a:pt x="3672545" y="20397"/>
                    <a:pt x="3672545" y="27759"/>
                  </a:cubicBezTo>
                  <a:lnTo>
                    <a:pt x="3672545" y="1543545"/>
                  </a:lnTo>
                  <a:cubicBezTo>
                    <a:pt x="3672545" y="1550907"/>
                    <a:pt x="3669621" y="1557968"/>
                    <a:pt x="3664415" y="1563174"/>
                  </a:cubicBezTo>
                  <a:cubicBezTo>
                    <a:pt x="3659209" y="1568379"/>
                    <a:pt x="3652148" y="1571304"/>
                    <a:pt x="3644786" y="1571304"/>
                  </a:cubicBezTo>
                  <a:lnTo>
                    <a:pt x="27759" y="1571304"/>
                  </a:lnTo>
                  <a:cubicBezTo>
                    <a:pt x="20397" y="1571304"/>
                    <a:pt x="13336" y="1568379"/>
                    <a:pt x="8131" y="1563174"/>
                  </a:cubicBezTo>
                  <a:cubicBezTo>
                    <a:pt x="2925" y="1557968"/>
                    <a:pt x="0" y="1550907"/>
                    <a:pt x="0" y="1543545"/>
                  </a:cubicBezTo>
                  <a:lnTo>
                    <a:pt x="0" y="27759"/>
                  </a:lnTo>
                  <a:cubicBezTo>
                    <a:pt x="0" y="20397"/>
                    <a:pt x="2925" y="13336"/>
                    <a:pt x="8131" y="8131"/>
                  </a:cubicBezTo>
                  <a:cubicBezTo>
                    <a:pt x="13336" y="2925"/>
                    <a:pt x="20397" y="0"/>
                    <a:pt x="27759" y="0"/>
                  </a:cubicBezTo>
                  <a:close/>
                </a:path>
              </a:pathLst>
            </a:custGeom>
            <a:solidFill>
              <a:srgbClr val="2B3467"/>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3" name="TextBox 13"/>
          <p:cNvSpPr txBox="1"/>
          <p:nvPr/>
        </p:nvSpPr>
        <p:spPr>
          <a:xfrm>
            <a:off x="908255" y="474344"/>
            <a:ext cx="6524476" cy="346954"/>
          </a:xfrm>
          <a:prstGeom prst="rect">
            <a:avLst/>
          </a:prstGeom>
        </p:spPr>
        <p:txBody>
          <a:bodyPr lIns="0" tIns="0" rIns="0" bIns="0" rtlCol="0" anchor="t">
            <a:spAutoFit/>
          </a:bodyPr>
          <a:lstStyle/>
          <a:p>
            <a:pPr algn="ctr">
              <a:lnSpc>
                <a:spcPts val="2825"/>
              </a:lnSpc>
            </a:pPr>
            <a:r>
              <a:rPr lang="en-US" sz="2017" dirty="0">
                <a:solidFill>
                  <a:srgbClr val="FAA51A"/>
                </a:solidFill>
                <a:latin typeface="Bugaki"/>
              </a:rPr>
              <a:t>SIMAK VIDEO DIBAWAH INI YAA…</a:t>
            </a:r>
          </a:p>
        </p:txBody>
      </p:sp>
      <p:pic>
        <p:nvPicPr>
          <p:cNvPr id="17" name="Picture 10">
            <a:hlinkClick r:id="rId8" action="ppaction://hlinksldjump">
              <a:snd r:embed="rId9" name="click.wav"/>
            </a:hlinkClick>
            <a:extLst>
              <a:ext uri="{FF2B5EF4-FFF2-40B4-BE49-F238E27FC236}">
                <a16:creationId xmlns:a16="http://schemas.microsoft.com/office/drawing/2014/main" id="{4A3BE059-5D7C-E2FF-FE96-26E8C3E4ABEA}"/>
              </a:ext>
            </a:extLst>
          </p:cNvPr>
          <p:cNvPicPr>
            <a:picLocks noChangeAspect="1"/>
          </p:cNvPicPr>
          <p:nvPr/>
        </p:nvPicPr>
        <p:blipFill>
          <a:blip r:embed="rId10"/>
          <a:srcRect l="1495" t="1911" r="71866" b="72140"/>
          <a:stretch>
            <a:fillRect/>
          </a:stretch>
        </p:blipFill>
        <p:spPr>
          <a:xfrm>
            <a:off x="8193335" y="148229"/>
            <a:ext cx="889288" cy="866258"/>
          </a:xfrm>
          <a:prstGeom prst="rect">
            <a:avLst/>
          </a:prstGeom>
        </p:spPr>
      </p:pic>
      <p:pic>
        <p:nvPicPr>
          <p:cNvPr id="11" name="Konsep Dasar Arsip dan Kearsipan  Mata Pelajaran Kearsipan Kelas X SMK_360p">
            <a:hlinkClick r:id="" action="ppaction://media"/>
            <a:extLst>
              <a:ext uri="{FF2B5EF4-FFF2-40B4-BE49-F238E27FC236}">
                <a16:creationId xmlns:a16="http://schemas.microsoft.com/office/drawing/2014/main" id="{794983B7-7D70-6ABD-3186-C4D0A49DCF56}"/>
              </a:ext>
            </a:extLst>
          </p:cNvPr>
          <p:cNvPicPr>
            <a:picLocks noChangeAspect="1"/>
          </p:cNvPicPr>
          <p:nvPr>
            <a:videoFile r:link="rId2"/>
            <p:extLst>
              <p:ext uri="{DAA4B4D4-6D71-4841-9C94-3DE7FCFB9230}">
                <p14:media xmlns:p14="http://schemas.microsoft.com/office/powerpoint/2010/main" r:embed="rId3">
                  <p14:trim st="40720" end="0.1744"/>
                </p14:media>
              </p:ext>
            </p:extLst>
          </p:nvPr>
        </p:nvPicPr>
        <p:blipFill>
          <a:blip r:embed="rId11"/>
          <a:stretch>
            <a:fillRect/>
          </a:stretch>
        </p:blipFill>
        <p:spPr>
          <a:xfrm>
            <a:off x="1752600" y="1505620"/>
            <a:ext cx="4901473" cy="2757078"/>
          </a:xfrm>
          <a:prstGeom prst="rect">
            <a:avLst/>
          </a:prstGeom>
        </p:spPr>
      </p:pic>
    </p:spTree>
    <p:custDataLst>
      <p:tags r:id="rId1"/>
    </p:custDataLst>
    <p:extLst>
      <p:ext uri="{BB962C8B-B14F-4D97-AF65-F5344CB8AC3E}">
        <p14:creationId xmlns:p14="http://schemas.microsoft.com/office/powerpoint/2010/main" val="327184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afterEffect">
                                  <p:stCondLst>
                                    <p:cond delay="0"/>
                                  </p:stCondLst>
                                  <p:childTnLst>
                                    <p:animEffect transition="out" filter="fade">
                                      <p:cBhvr>
                                        <p:cTn id="6" dur="5000" tmFilter="0, 0; .2, .5; .8, .5; 1, 0"/>
                                        <p:tgtEl>
                                          <p:spTgt spid="4"/>
                                        </p:tgtEl>
                                      </p:cBhvr>
                                    </p:animEffect>
                                    <p:animScale>
                                      <p:cBhvr>
                                        <p:cTn id="7" dur="25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992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1"/>
                </p:tgtEl>
              </p:cMediaNode>
            </p:video>
            <p:seq concurrent="1" nextAc="seek">
              <p:cTn id="13" restart="whenNotActive" fill="hold" evtFilter="cancelBubble" nodeType="interactiveSeq">
                <p:stCondLst>
                  <p:cond evt="onClick" delay="0">
                    <p:tgtEl>
                      <p:spTgt spid="11"/>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Grp="1" noRot="1" noChangeAspect="1" noMove="1" noResize="1" noEditPoints="1" noAdjustHandles="1" noChangeArrowheads="1" noChangeShapeType="1" noCrop="1"/>
          </p:cNvPicPr>
          <p:nvPr/>
        </p:nvPicPr>
        <p:blipFill>
          <a:blip r:embed="rId4"/>
          <a:srcRect l="1470" t="18089" r="968" b="2"/>
          <a:stretch>
            <a:fillRect/>
          </a:stretch>
        </p:blipFill>
        <p:spPr>
          <a:xfrm>
            <a:off x="0" y="0"/>
            <a:ext cx="9144000" cy="5143500"/>
          </a:xfrm>
          <a:prstGeom prst="rect">
            <a:avLst/>
          </a:prstGeom>
        </p:spPr>
      </p:pic>
      <p:grpSp>
        <p:nvGrpSpPr>
          <p:cNvPr id="30" name="Group 3">
            <a:extLst>
              <a:ext uri="{FF2B5EF4-FFF2-40B4-BE49-F238E27FC236}">
                <a16:creationId xmlns:a16="http://schemas.microsoft.com/office/drawing/2014/main" id="{DD34BD9B-5DE2-DE7D-23AF-AE2FB766DEAE}"/>
              </a:ext>
            </a:extLst>
          </p:cNvPr>
          <p:cNvGrpSpPr/>
          <p:nvPr/>
        </p:nvGrpSpPr>
        <p:grpSpPr>
          <a:xfrm>
            <a:off x="1743084" y="1657350"/>
            <a:ext cx="5657832" cy="718258"/>
            <a:chOff x="0" y="0"/>
            <a:chExt cx="5364342" cy="474782"/>
          </a:xfrm>
        </p:grpSpPr>
        <p:sp>
          <p:nvSpPr>
            <p:cNvPr id="31" name="Freeform 4">
              <a:extLst>
                <a:ext uri="{FF2B5EF4-FFF2-40B4-BE49-F238E27FC236}">
                  <a16:creationId xmlns:a16="http://schemas.microsoft.com/office/drawing/2014/main" id="{BBF93418-AC4C-8826-83A2-4B072C5B607D}"/>
                </a:ext>
              </a:extLst>
            </p:cNvPr>
            <p:cNvSpPr/>
            <p:nvPr/>
          </p:nvSpPr>
          <p:spPr>
            <a:xfrm>
              <a:off x="0" y="0"/>
              <a:ext cx="5364342" cy="474782"/>
            </a:xfrm>
            <a:custGeom>
              <a:avLst/>
              <a:gdLst/>
              <a:ahLst/>
              <a:cxnLst/>
              <a:rect l="l" t="t" r="r" b="b"/>
              <a:pathLst>
                <a:path w="5364342" h="474782">
                  <a:moveTo>
                    <a:pt x="23850" y="0"/>
                  </a:moveTo>
                  <a:lnTo>
                    <a:pt x="5340493" y="0"/>
                  </a:lnTo>
                  <a:cubicBezTo>
                    <a:pt x="5346818" y="0"/>
                    <a:pt x="5352884" y="2513"/>
                    <a:pt x="5357357" y="6985"/>
                  </a:cubicBezTo>
                  <a:cubicBezTo>
                    <a:pt x="5361830" y="11458"/>
                    <a:pt x="5364342" y="17524"/>
                    <a:pt x="5364342" y="23850"/>
                  </a:cubicBezTo>
                  <a:lnTo>
                    <a:pt x="5364342" y="450932"/>
                  </a:lnTo>
                  <a:cubicBezTo>
                    <a:pt x="5364342" y="457258"/>
                    <a:pt x="5361830" y="463324"/>
                    <a:pt x="5357357" y="467797"/>
                  </a:cubicBezTo>
                  <a:cubicBezTo>
                    <a:pt x="5352884" y="472269"/>
                    <a:pt x="5346818" y="474782"/>
                    <a:pt x="5340493" y="474782"/>
                  </a:cubicBezTo>
                  <a:lnTo>
                    <a:pt x="23850" y="474782"/>
                  </a:lnTo>
                  <a:cubicBezTo>
                    <a:pt x="17524" y="474782"/>
                    <a:pt x="11458" y="472269"/>
                    <a:pt x="6985" y="467797"/>
                  </a:cubicBezTo>
                  <a:cubicBezTo>
                    <a:pt x="2513" y="463324"/>
                    <a:pt x="0" y="457258"/>
                    <a:pt x="0" y="450932"/>
                  </a:cubicBezTo>
                  <a:lnTo>
                    <a:pt x="0" y="23850"/>
                  </a:lnTo>
                  <a:cubicBezTo>
                    <a:pt x="0" y="17524"/>
                    <a:pt x="2513" y="11458"/>
                    <a:pt x="6985" y="6985"/>
                  </a:cubicBezTo>
                  <a:cubicBezTo>
                    <a:pt x="11458" y="2513"/>
                    <a:pt x="17524" y="0"/>
                    <a:pt x="23850" y="0"/>
                  </a:cubicBezTo>
                  <a:close/>
                </a:path>
              </a:pathLst>
            </a:custGeom>
            <a:solidFill>
              <a:srgbClr val="2B3467"/>
            </a:solidFill>
          </p:spPr>
        </p:sp>
        <p:sp>
          <p:nvSpPr>
            <p:cNvPr id="32" name="TextBox 5">
              <a:extLst>
                <a:ext uri="{FF2B5EF4-FFF2-40B4-BE49-F238E27FC236}">
                  <a16:creationId xmlns:a16="http://schemas.microsoft.com/office/drawing/2014/main" id="{943D1FD3-BF4B-61AF-7266-B27C7CFB3AD8}"/>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33" name="TextBox 16">
            <a:extLst>
              <a:ext uri="{FF2B5EF4-FFF2-40B4-BE49-F238E27FC236}">
                <a16:creationId xmlns:a16="http://schemas.microsoft.com/office/drawing/2014/main" id="{B77F1721-62CF-1E8B-1E60-65AD40DFB442}"/>
              </a:ext>
            </a:extLst>
          </p:cNvPr>
          <p:cNvSpPr txBox="1"/>
          <p:nvPr/>
        </p:nvSpPr>
        <p:spPr>
          <a:xfrm>
            <a:off x="1743084" y="1797538"/>
            <a:ext cx="5657832" cy="445571"/>
          </a:xfrm>
          <a:prstGeom prst="rect">
            <a:avLst/>
          </a:prstGeom>
        </p:spPr>
        <p:txBody>
          <a:bodyPr wrap="square" lIns="0" tIns="0" rIns="0" bIns="0" rtlCol="0" anchor="t">
            <a:spAutoFit/>
          </a:bodyPr>
          <a:lstStyle/>
          <a:p>
            <a:pPr algn="ctr">
              <a:lnSpc>
                <a:spcPts val="3613"/>
              </a:lnSpc>
            </a:pPr>
            <a:r>
              <a:rPr lang="en-US" sz="2581" spc="162" dirty="0">
                <a:solidFill>
                  <a:srgbClr val="FFFFFF"/>
                </a:solidFill>
                <a:latin typeface="Bugaki"/>
              </a:rPr>
              <a:t>Yah… </a:t>
            </a:r>
            <a:r>
              <a:rPr lang="en-US" sz="2581" spc="162" dirty="0" err="1">
                <a:solidFill>
                  <a:srgbClr val="FFFFFF"/>
                </a:solidFill>
                <a:latin typeface="Bugaki"/>
              </a:rPr>
              <a:t>yakin</a:t>
            </a:r>
            <a:r>
              <a:rPr lang="en-US" sz="2581" spc="162" dirty="0">
                <a:solidFill>
                  <a:srgbClr val="FFFFFF"/>
                </a:solidFill>
                <a:latin typeface="Bugaki"/>
              </a:rPr>
              <a:t> </a:t>
            </a:r>
            <a:r>
              <a:rPr lang="en-US" sz="2581" spc="162" dirty="0" err="1">
                <a:solidFill>
                  <a:srgbClr val="FFFFFF"/>
                </a:solidFill>
                <a:latin typeface="Bugaki"/>
              </a:rPr>
              <a:t>mau</a:t>
            </a:r>
            <a:r>
              <a:rPr lang="en-US" sz="2581" spc="162" dirty="0">
                <a:solidFill>
                  <a:srgbClr val="FFFFFF"/>
                </a:solidFill>
                <a:latin typeface="Bugaki"/>
              </a:rPr>
              <a:t> </a:t>
            </a:r>
            <a:r>
              <a:rPr lang="en-US" sz="2581" spc="162" dirty="0" err="1">
                <a:solidFill>
                  <a:srgbClr val="FFFFFF"/>
                </a:solidFill>
                <a:latin typeface="Bugaki"/>
              </a:rPr>
              <a:t>keluar</a:t>
            </a:r>
            <a:r>
              <a:rPr lang="en-US" sz="2581" spc="162" dirty="0">
                <a:solidFill>
                  <a:srgbClr val="FFFFFF"/>
                </a:solidFill>
                <a:latin typeface="Bugaki"/>
              </a:rPr>
              <a:t>??</a:t>
            </a:r>
          </a:p>
        </p:txBody>
      </p:sp>
      <p:pic>
        <p:nvPicPr>
          <p:cNvPr id="10" name="Picture 6">
            <a:hlinkClick r:id="rId5" action="ppaction://hlinksldjump">
              <a:snd r:embed="rId6" name="click.wav"/>
            </a:hlinkClick>
            <a:extLst>
              <a:ext uri="{FF2B5EF4-FFF2-40B4-BE49-F238E27FC236}">
                <a16:creationId xmlns:a16="http://schemas.microsoft.com/office/drawing/2014/main" id="{E3778F74-961A-4F98-693D-63C1BB4F007F}"/>
              </a:ext>
            </a:extLst>
          </p:cNvPr>
          <p:cNvPicPr/>
          <p:nvPr/>
        </p:nvPicPr>
        <p:blipFill>
          <a:blip r:embed="rId7"/>
          <a:srcRect l="49624" t="73257" r="4017" b="3331"/>
          <a:stretch>
            <a:fillRect/>
          </a:stretch>
        </p:blipFill>
        <p:spPr>
          <a:xfrm>
            <a:off x="4980118" y="2561410"/>
            <a:ext cx="2182623" cy="1102245"/>
          </a:xfrm>
          <a:prstGeom prst="rect">
            <a:avLst/>
          </a:prstGeom>
        </p:spPr>
      </p:pic>
      <p:sp>
        <p:nvSpPr>
          <p:cNvPr id="11" name="TextBox 12">
            <a:hlinkClick r:id="rId5" action="ppaction://hlinksldjump">
              <a:snd r:embed="rId6" name="click.wav"/>
            </a:hlinkClick>
            <a:extLst>
              <a:ext uri="{FF2B5EF4-FFF2-40B4-BE49-F238E27FC236}">
                <a16:creationId xmlns:a16="http://schemas.microsoft.com/office/drawing/2014/main" id="{CF147220-1840-9974-7BF8-E95E5A369528}"/>
              </a:ext>
            </a:extLst>
          </p:cNvPr>
          <p:cNvSpPr txBox="1"/>
          <p:nvPr/>
        </p:nvSpPr>
        <p:spPr>
          <a:xfrm>
            <a:off x="5997057" y="2730516"/>
            <a:ext cx="1147797" cy="562975"/>
          </a:xfrm>
          <a:prstGeom prst="rect">
            <a:avLst/>
          </a:prstGeom>
        </p:spPr>
        <p:txBody>
          <a:bodyPr wrap="square" lIns="0" tIns="0" rIns="0" bIns="0" rtlCol="0" anchor="t">
            <a:spAutoFit/>
          </a:bodyPr>
          <a:lstStyle/>
          <a:p>
            <a:pPr>
              <a:lnSpc>
                <a:spcPts val="4988"/>
              </a:lnSpc>
            </a:pPr>
            <a:r>
              <a:rPr lang="en-US" sz="2400" spc="178" dirty="0" err="1">
                <a:solidFill>
                  <a:srgbClr val="FCFFE7"/>
                </a:solidFill>
                <a:latin typeface="Funtastic"/>
              </a:rPr>
              <a:t>Tidak</a:t>
            </a:r>
            <a:endParaRPr lang="en-US" sz="2400" spc="178" dirty="0">
              <a:solidFill>
                <a:srgbClr val="FCFFE7"/>
              </a:solidFill>
              <a:latin typeface="Funtastic"/>
            </a:endParaRPr>
          </a:p>
        </p:txBody>
      </p:sp>
      <p:pic>
        <p:nvPicPr>
          <p:cNvPr id="13" name="Picture 6">
            <a:hlinkClick r:id="" action="ppaction://hlinkshowjump?jump=endshow">
              <a:snd r:embed="rId6" name="click.wav"/>
            </a:hlinkClick>
            <a:extLst>
              <a:ext uri="{FF2B5EF4-FFF2-40B4-BE49-F238E27FC236}">
                <a16:creationId xmlns:a16="http://schemas.microsoft.com/office/drawing/2014/main" id="{9F98D876-7260-3206-CBF4-FD0BBC15E312}"/>
              </a:ext>
            </a:extLst>
          </p:cNvPr>
          <p:cNvPicPr/>
          <p:nvPr/>
        </p:nvPicPr>
        <p:blipFill>
          <a:blip r:embed="rId7"/>
          <a:srcRect l="49624" t="73257" r="4017" b="3331"/>
          <a:stretch>
            <a:fillRect/>
          </a:stretch>
        </p:blipFill>
        <p:spPr>
          <a:xfrm>
            <a:off x="1971684" y="2563807"/>
            <a:ext cx="2182623" cy="1102245"/>
          </a:xfrm>
          <a:prstGeom prst="rect">
            <a:avLst/>
          </a:prstGeom>
        </p:spPr>
      </p:pic>
      <p:sp>
        <p:nvSpPr>
          <p:cNvPr id="14" name="TextBox 12">
            <a:hlinkClick r:id="" action="ppaction://hlinkshowjump?jump=endshow">
              <a:snd r:embed="rId6" name="click.wav"/>
            </a:hlinkClick>
            <a:extLst>
              <a:ext uri="{FF2B5EF4-FFF2-40B4-BE49-F238E27FC236}">
                <a16:creationId xmlns:a16="http://schemas.microsoft.com/office/drawing/2014/main" id="{6D7931AB-2499-526D-6A07-CE94EBAE777C}"/>
              </a:ext>
            </a:extLst>
          </p:cNvPr>
          <p:cNvSpPr txBox="1"/>
          <p:nvPr/>
        </p:nvSpPr>
        <p:spPr>
          <a:xfrm>
            <a:off x="2983974" y="2740428"/>
            <a:ext cx="1147797" cy="562975"/>
          </a:xfrm>
          <a:prstGeom prst="rect">
            <a:avLst/>
          </a:prstGeom>
        </p:spPr>
        <p:txBody>
          <a:bodyPr wrap="square" lIns="0" tIns="0" rIns="0" bIns="0" rtlCol="0" anchor="t">
            <a:spAutoFit/>
          </a:bodyPr>
          <a:lstStyle/>
          <a:p>
            <a:pPr>
              <a:lnSpc>
                <a:spcPts val="4988"/>
              </a:lnSpc>
            </a:pPr>
            <a:r>
              <a:rPr lang="en-US" sz="2400" spc="178" dirty="0">
                <a:solidFill>
                  <a:srgbClr val="FCFFE7"/>
                </a:solidFill>
                <a:latin typeface="Funtastic"/>
              </a:rPr>
              <a:t>Yakin</a:t>
            </a:r>
          </a:p>
        </p:txBody>
      </p:sp>
      <p:pic>
        <p:nvPicPr>
          <p:cNvPr id="19" name="Gambar 18">
            <a:hlinkClick r:id="rId5" action="ppaction://hlinksldjump"/>
            <a:extLst>
              <a:ext uri="{FF2B5EF4-FFF2-40B4-BE49-F238E27FC236}">
                <a16:creationId xmlns:a16="http://schemas.microsoft.com/office/drawing/2014/main" id="{71D29EFE-8F78-3068-17D3-58AEA02A4C7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1" t="-1555" r="47843" b="48423"/>
          <a:stretch/>
        </p:blipFill>
        <p:spPr>
          <a:xfrm>
            <a:off x="5089040" y="2608284"/>
            <a:ext cx="971361" cy="988910"/>
          </a:xfrm>
          <a:prstGeom prst="rect">
            <a:avLst/>
          </a:prstGeom>
        </p:spPr>
      </p:pic>
      <p:pic>
        <p:nvPicPr>
          <p:cNvPr id="21" name="Gambar 20">
            <a:hlinkClick r:id="" action="ppaction://hlinkshowjump?jump=endshow"/>
            <a:extLst>
              <a:ext uri="{FF2B5EF4-FFF2-40B4-BE49-F238E27FC236}">
                <a16:creationId xmlns:a16="http://schemas.microsoft.com/office/drawing/2014/main" id="{847B0FD4-A6E2-2CC5-D9B5-F70233BDB3A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1618" t="49133" r="3392" b="3987"/>
          <a:stretch/>
        </p:blipFill>
        <p:spPr>
          <a:xfrm>
            <a:off x="2121179" y="2640529"/>
            <a:ext cx="834220" cy="869273"/>
          </a:xfrm>
          <a:prstGeom prst="rect">
            <a:avLst/>
          </a:prstGeom>
        </p:spPr>
      </p:pic>
    </p:spTree>
    <p:custDataLst>
      <p:tags r:id="rId1"/>
    </p:custDataLst>
    <p:extLst>
      <p:ext uri="{BB962C8B-B14F-4D97-AF65-F5344CB8AC3E}">
        <p14:creationId xmlns:p14="http://schemas.microsoft.com/office/powerpoint/2010/main" val="321392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grpSp>
        <p:nvGrpSpPr>
          <p:cNvPr id="2" name="Group 2"/>
          <p:cNvGrpSpPr/>
          <p:nvPr/>
        </p:nvGrpSpPr>
        <p:grpSpPr>
          <a:xfrm>
            <a:off x="3445305" y="514368"/>
            <a:ext cx="2253390" cy="998131"/>
            <a:chOff x="0" y="0"/>
            <a:chExt cx="1071873" cy="474782"/>
          </a:xfrm>
        </p:grpSpPr>
        <p:sp>
          <p:nvSpPr>
            <p:cNvPr id="3" name="Freeform 3"/>
            <p:cNvSpPr/>
            <p:nvPr/>
          </p:nvSpPr>
          <p:spPr>
            <a:xfrm>
              <a:off x="0" y="0"/>
              <a:ext cx="1071873" cy="474782"/>
            </a:xfrm>
            <a:custGeom>
              <a:avLst/>
              <a:gdLst/>
              <a:ahLst/>
              <a:cxnLst/>
              <a:rect l="l" t="t" r="r" b="b"/>
              <a:pathLst>
                <a:path w="1071873" h="474782">
                  <a:moveTo>
                    <a:pt x="85892" y="0"/>
                  </a:moveTo>
                  <a:lnTo>
                    <a:pt x="985981" y="0"/>
                  </a:lnTo>
                  <a:cubicBezTo>
                    <a:pt x="1008761" y="0"/>
                    <a:pt x="1030608" y="9049"/>
                    <a:pt x="1046715" y="25157"/>
                  </a:cubicBezTo>
                  <a:cubicBezTo>
                    <a:pt x="1062823" y="41265"/>
                    <a:pt x="1071873" y="63112"/>
                    <a:pt x="1071873" y="85892"/>
                  </a:cubicBezTo>
                  <a:lnTo>
                    <a:pt x="1071873" y="388890"/>
                  </a:lnTo>
                  <a:cubicBezTo>
                    <a:pt x="1071873" y="411670"/>
                    <a:pt x="1062823" y="433517"/>
                    <a:pt x="1046715" y="449625"/>
                  </a:cubicBezTo>
                  <a:cubicBezTo>
                    <a:pt x="1030608" y="465733"/>
                    <a:pt x="1008761" y="474782"/>
                    <a:pt x="985981" y="474782"/>
                  </a:cubicBezTo>
                  <a:lnTo>
                    <a:pt x="85892" y="474782"/>
                  </a:lnTo>
                  <a:cubicBezTo>
                    <a:pt x="63112" y="474782"/>
                    <a:pt x="41265" y="465733"/>
                    <a:pt x="25157" y="449625"/>
                  </a:cubicBezTo>
                  <a:cubicBezTo>
                    <a:pt x="9049" y="433517"/>
                    <a:pt x="0" y="411670"/>
                    <a:pt x="0" y="388890"/>
                  </a:cubicBezTo>
                  <a:lnTo>
                    <a:pt x="0" y="85892"/>
                  </a:lnTo>
                  <a:cubicBezTo>
                    <a:pt x="0" y="63112"/>
                    <a:pt x="9049" y="41265"/>
                    <a:pt x="25157" y="25157"/>
                  </a:cubicBezTo>
                  <a:cubicBezTo>
                    <a:pt x="41265" y="9049"/>
                    <a:pt x="63112" y="0"/>
                    <a:pt x="85892" y="0"/>
                  </a:cubicBezTo>
                  <a:close/>
                </a:path>
              </a:pathLst>
            </a:custGeom>
            <a:solidFill>
              <a:srgbClr val="2B3467"/>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5" name="TextBox 5"/>
          <p:cNvSpPr txBox="1"/>
          <p:nvPr/>
        </p:nvSpPr>
        <p:spPr>
          <a:xfrm>
            <a:off x="3819746" y="598439"/>
            <a:ext cx="1504508" cy="687114"/>
          </a:xfrm>
          <a:prstGeom prst="rect">
            <a:avLst/>
          </a:prstGeom>
        </p:spPr>
        <p:txBody>
          <a:bodyPr lIns="0" tIns="0" rIns="0" bIns="0" rtlCol="0" anchor="t">
            <a:spAutoFit/>
          </a:bodyPr>
          <a:lstStyle/>
          <a:p>
            <a:pPr algn="ctr">
              <a:lnSpc>
                <a:spcPts val="5021"/>
              </a:lnSpc>
            </a:pPr>
            <a:r>
              <a:rPr lang="en-US" sz="3587" spc="225">
                <a:solidFill>
                  <a:srgbClr val="FFFFFF"/>
                </a:solidFill>
                <a:latin typeface="Bugaki"/>
              </a:rPr>
              <a:t>QUIZ</a:t>
            </a:r>
          </a:p>
        </p:txBody>
      </p:sp>
      <p:sp>
        <p:nvSpPr>
          <p:cNvPr id="6" name="ISPRING_QUIZ_SHAPE0">
            <a:extLst>
              <a:ext uri="{FF2B5EF4-FFF2-40B4-BE49-F238E27FC236}">
                <a16:creationId xmlns:a16="http://schemas.microsoft.com/office/drawing/2014/main" id="{8FC87C90-64A5-7691-18CC-8E4BEAB684BD}"/>
              </a:ext>
            </a:extLst>
          </p:cNvPr>
          <p:cNvSpPr/>
          <p:nvPr/>
        </p:nvSpPr>
        <p:spPr>
          <a:xfrm>
            <a:off x="0" y="0"/>
            <a:ext cx="9144000" cy="5143500"/>
          </a:xfrm>
          <a:prstGeom prst="rect">
            <a:avLst/>
          </a:prstGeom>
          <a:solidFill>
            <a:srgbClr val="FFFFFF"/>
          </a:solidFill>
          <a:ln w="25400" cap="flat" cmpd="sng" algn="ctr">
            <a:noFill/>
            <a:prstDash val="solid"/>
          </a:ln>
          <a:effectLst>
            <a:innerShdw>
              <a:scrgbClr r="0" g="0" b="0">
                <a:alpha val="0"/>
              </a:sc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 name="ISPRING_QUIZ_SHAPE1">
            <a:extLst>
              <a:ext uri="{FF2B5EF4-FFF2-40B4-BE49-F238E27FC236}">
                <a16:creationId xmlns:a16="http://schemas.microsoft.com/office/drawing/2014/main" id="{D14E7446-B512-493A-74D0-6642D9384CEA}"/>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a:xfrm>
            <a:off x="1615440" y="1388745"/>
            <a:ext cx="5918200" cy="3327400"/>
          </a:xfrm>
          <a:prstGeom prst="rect">
            <a:avLst/>
          </a:prstGeom>
          <a:effectLst>
            <a:outerShdw blurRad="114300" dist="38100" dir="5400000" rotWithShape="0">
              <a:scrgbClr r="0" g="0" b="0">
                <a:alpha val="20000"/>
              </a:scrgbClr>
            </a:outerShdw>
          </a:effectLst>
        </p:spPr>
      </p:pic>
      <p:sp>
        <p:nvSpPr>
          <p:cNvPr id="9" name="ISPRING_QUIZ_SHAPE2">
            <a:extLst>
              <a:ext uri="{FF2B5EF4-FFF2-40B4-BE49-F238E27FC236}">
                <a16:creationId xmlns:a16="http://schemas.microsoft.com/office/drawing/2014/main" id="{47EE4546-D0C6-525E-5034-2C36A56F3FBB}"/>
              </a:ext>
            </a:extLst>
          </p:cNvPr>
          <p:cNvSpPr txBox="1"/>
          <p:nvPr/>
        </p:nvSpPr>
        <p:spPr>
          <a:xfrm>
            <a:off x="548640" y="308610"/>
            <a:ext cx="8046720" cy="553998"/>
          </a:xfrm>
          <a:prstGeom prst="rect">
            <a:avLst/>
          </a:prstGeom>
          <a:noFill/>
          <a:effectLst>
            <a:innerShdw>
              <a:scrgbClr r="0" g="0" b="0">
                <a:alpha val="0"/>
              </a:scrgbClr>
            </a:innerShdw>
          </a:effectLst>
        </p:spPr>
        <p:txBody>
          <a:bodyPr vert="horz" rtlCol="0">
            <a:spAutoFit/>
          </a:bodyPr>
          <a:lstStyle/>
          <a:p>
            <a:pPr algn="ctr"/>
            <a:r>
              <a:rPr lang="en-ID" sz="3000">
                <a:solidFill>
                  <a:srgbClr val="343944"/>
                </a:solidFill>
                <a:effectLst/>
                <a:latin typeface="Segoe UI" panose="020B0502040204020203" pitchFamily="34" charset="0"/>
              </a:rPr>
              <a:t>   Quiz</a:t>
            </a:r>
          </a:p>
        </p:txBody>
      </p:sp>
      <p:pic>
        <p:nvPicPr>
          <p:cNvPr id="11" name="ISPRING_QUIZ_SHAPE3">
            <a:extLst>
              <a:ext uri="{FF2B5EF4-FFF2-40B4-BE49-F238E27FC236}">
                <a16:creationId xmlns:a16="http://schemas.microsoft.com/office/drawing/2014/main" id="{041A69DB-F751-2652-CE29-9B8CA7221BF8}"/>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a:xfrm>
            <a:off x="3833855" y="379730"/>
            <a:ext cx="406400" cy="406400"/>
          </a:xfrm>
          <a:prstGeom prst="rect">
            <a:avLst/>
          </a:prstGeom>
          <a:effectLst>
            <a:innerShdw>
              <a:scrgbClr r="0" g="0" b="0">
                <a:alpha val="0"/>
              </a:scrgbClr>
            </a:innerShdw>
          </a:effectLst>
        </p:spPr>
      </p:pic>
      <p:sp>
        <p:nvSpPr>
          <p:cNvPr id="12" name="ISPRING_QUIZ_SHAPE4">
            <a:extLst>
              <a:ext uri="{FF2B5EF4-FFF2-40B4-BE49-F238E27FC236}">
                <a16:creationId xmlns:a16="http://schemas.microsoft.com/office/drawing/2014/main" id="{C1285AC8-5D75-1569-CC50-3A769B75E446}"/>
              </a:ext>
            </a:extLst>
          </p:cNvPr>
          <p:cNvSpPr txBox="1"/>
          <p:nvPr/>
        </p:nvSpPr>
        <p:spPr>
          <a:xfrm>
            <a:off x="548640" y="822960"/>
            <a:ext cx="804672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endParaRPr lang="en-ID" sz="2200">
              <a:solidFill>
                <a:srgbClr val="343944"/>
              </a:solidFill>
              <a:effectLst/>
              <a:latin typeface="Segoe UI" panose="020B0502040204020203" pitchFamily="3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219" t="8814" r="1219" b="8817"/>
          <a:stretch>
            <a:fillRect/>
          </a:stretch>
        </p:blipFill>
        <p:spPr>
          <a:xfrm>
            <a:off x="0" y="0"/>
            <a:ext cx="9144000" cy="5143500"/>
          </a:xfrm>
          <a:prstGeom prst="rect">
            <a:avLst/>
          </a:prstGeom>
        </p:spPr>
      </p:pic>
      <p:pic>
        <p:nvPicPr>
          <p:cNvPr id="3" name="Picture 3"/>
          <p:cNvPicPr>
            <a:picLocks noChangeAspect="1"/>
          </p:cNvPicPr>
          <p:nvPr/>
        </p:nvPicPr>
        <p:blipFill>
          <a:blip r:embed="rId5"/>
          <a:srcRect/>
          <a:stretch>
            <a:fillRect/>
          </a:stretch>
        </p:blipFill>
        <p:spPr>
          <a:xfrm>
            <a:off x="514368" y="682705"/>
            <a:ext cx="3878335" cy="4114944"/>
          </a:xfrm>
          <a:prstGeom prst="rect">
            <a:avLst/>
          </a:prstGeom>
        </p:spPr>
      </p:pic>
      <p:pic>
        <p:nvPicPr>
          <p:cNvPr id="4" name="Picture 4"/>
          <p:cNvPicPr>
            <a:picLocks noGrp="1" noRot="1" noChangeAspect="1" noMove="1" noResize="1" noEditPoints="1" noAdjustHandles="1" noChangeArrowheads="1" noChangeShapeType="1" noCrop="1"/>
          </p:cNvPicPr>
          <p:nvPr/>
        </p:nvPicPr>
        <p:blipFill>
          <a:blip r:embed="rId6"/>
          <a:srcRect/>
          <a:stretch>
            <a:fillRect/>
          </a:stretch>
        </p:blipFill>
        <p:spPr>
          <a:xfrm>
            <a:off x="3499941" y="0"/>
            <a:ext cx="5143680" cy="5143680"/>
          </a:xfrm>
          <a:prstGeom prst="rect">
            <a:avLst/>
          </a:prstGeom>
        </p:spPr>
      </p:pic>
      <p:pic>
        <p:nvPicPr>
          <p:cNvPr id="9" name="Picture 9"/>
          <p:cNvPicPr>
            <a:picLocks noChangeAspect="1"/>
          </p:cNvPicPr>
          <p:nvPr/>
        </p:nvPicPr>
        <p:blipFill>
          <a:blip r:embed="rId7"/>
          <a:srcRect/>
          <a:stretch>
            <a:fillRect/>
          </a:stretch>
        </p:blipFill>
        <p:spPr>
          <a:xfrm>
            <a:off x="7110006" y="3526455"/>
            <a:ext cx="1812708" cy="1422976"/>
          </a:xfrm>
          <a:prstGeom prst="rect">
            <a:avLst/>
          </a:prstGeom>
        </p:spPr>
      </p:pic>
      <p:grpSp>
        <p:nvGrpSpPr>
          <p:cNvPr id="23" name="Grup 22">
            <a:extLst>
              <a:ext uri="{FF2B5EF4-FFF2-40B4-BE49-F238E27FC236}">
                <a16:creationId xmlns:a16="http://schemas.microsoft.com/office/drawing/2014/main" id="{B18AD92C-9D15-8AD1-4DAF-002E2293DDF7}"/>
              </a:ext>
            </a:extLst>
          </p:cNvPr>
          <p:cNvGrpSpPr>
            <a:grpSpLocks noGrp="1" noUngrp="1" noRot="1" noMove="1" noResize="1"/>
          </p:cNvGrpSpPr>
          <p:nvPr/>
        </p:nvGrpSpPr>
        <p:grpSpPr>
          <a:xfrm>
            <a:off x="3072219" y="197060"/>
            <a:ext cx="2999562" cy="1514807"/>
            <a:chOff x="3072219" y="197060"/>
            <a:chExt cx="2999562" cy="1514807"/>
          </a:xfrm>
        </p:grpSpPr>
        <p:pic>
          <p:nvPicPr>
            <p:cNvPr id="5" name="Picture 5"/>
            <p:cNvPicPr>
              <a:picLocks noGrp="1" noRot="1" noChangeAspect="1" noMove="1" noResize="1" noEditPoints="1" noAdjustHandles="1" noChangeArrowheads="1" noChangeShapeType="1" noCrop="1"/>
            </p:cNvPicPr>
            <p:nvPr/>
          </p:nvPicPr>
          <p:blipFill>
            <a:blip r:embed="rId8"/>
            <a:srcRect l="49624" t="73257" r="4017" b="3331"/>
            <a:stretch>
              <a:fillRect/>
            </a:stretch>
          </p:blipFill>
          <p:spPr>
            <a:xfrm>
              <a:off x="3072219" y="197060"/>
              <a:ext cx="2999562" cy="1514807"/>
            </a:xfrm>
            <a:prstGeom prst="rect">
              <a:avLst/>
            </a:prstGeom>
          </p:spPr>
        </p:pic>
        <p:sp>
          <p:nvSpPr>
            <p:cNvPr id="11" name="TextBox 11"/>
            <p:cNvSpPr txBox="1">
              <a:spLocks noGrp="1" noRot="1" noMove="1" noResize="1" noEditPoints="1" noAdjustHandles="1" noChangeArrowheads="1" noChangeShapeType="1"/>
            </p:cNvSpPr>
            <p:nvPr/>
          </p:nvSpPr>
          <p:spPr>
            <a:xfrm>
              <a:off x="3593461" y="325456"/>
              <a:ext cx="2085021" cy="971420"/>
            </a:xfrm>
            <a:prstGeom prst="rect">
              <a:avLst/>
            </a:prstGeom>
          </p:spPr>
          <p:txBody>
            <a:bodyPr lIns="0" tIns="0" rIns="0" bIns="0" rtlCol="0" anchor="t">
              <a:spAutoFit/>
            </a:bodyPr>
            <a:lstStyle/>
            <a:p>
              <a:pPr algn="ctr">
                <a:lnSpc>
                  <a:spcPts val="8535"/>
                </a:lnSpc>
              </a:pPr>
              <a:r>
                <a:rPr lang="en-US" sz="4800" spc="304" dirty="0">
                  <a:solidFill>
                    <a:srgbClr val="FAA51A"/>
                  </a:solidFill>
                  <a:latin typeface="Funtastic"/>
                </a:rPr>
                <a:t>Menu</a:t>
              </a:r>
              <a:endParaRPr lang="en-US" sz="5400" spc="304" dirty="0">
                <a:solidFill>
                  <a:srgbClr val="FAA51A"/>
                </a:solidFill>
                <a:latin typeface="Funtastic"/>
              </a:endParaRPr>
            </a:p>
          </p:txBody>
        </p:sp>
      </p:grpSp>
      <p:pic>
        <p:nvPicPr>
          <p:cNvPr id="6" name="Picture 6">
            <a:hlinkClick r:id="rId9" action="ppaction://hlinksldjump">
              <a:snd r:embed="rId10" name="click.wav"/>
            </a:hlinkClick>
          </p:cNvPr>
          <p:cNvPicPr>
            <a:picLocks noChangeAspect="1"/>
          </p:cNvPicPr>
          <p:nvPr/>
        </p:nvPicPr>
        <p:blipFill>
          <a:blip r:embed="rId8"/>
          <a:srcRect l="49624" t="73257" r="4017" b="3331"/>
          <a:stretch>
            <a:fillRect/>
          </a:stretch>
        </p:blipFill>
        <p:spPr>
          <a:xfrm>
            <a:off x="2022727" y="1731452"/>
            <a:ext cx="2182623" cy="1102245"/>
          </a:xfrm>
          <a:prstGeom prst="rect">
            <a:avLst/>
          </a:prstGeom>
        </p:spPr>
      </p:pic>
      <p:pic>
        <p:nvPicPr>
          <p:cNvPr id="7" name="Picture 7">
            <a:hlinkClick r:id="rId11" action="ppaction://hlinksldjump">
              <a:snd r:embed="rId10" name="click.wav"/>
            </a:hlinkClick>
          </p:cNvPr>
          <p:cNvPicPr>
            <a:picLocks noGrp="1" noRot="1" noChangeAspect="1" noMove="1" noResize="1" noEditPoints="1" noAdjustHandles="1" noChangeArrowheads="1" noChangeShapeType="1" noCrop="1"/>
          </p:cNvPicPr>
          <p:nvPr/>
        </p:nvPicPr>
        <p:blipFill>
          <a:blip r:embed="rId8"/>
          <a:srcRect l="49624" t="73257" r="4017" b="3331"/>
          <a:stretch>
            <a:fillRect/>
          </a:stretch>
        </p:blipFill>
        <p:spPr>
          <a:xfrm>
            <a:off x="122990" y="4237942"/>
            <a:ext cx="1356234" cy="684911"/>
          </a:xfrm>
          <a:prstGeom prst="rect">
            <a:avLst/>
          </a:prstGeom>
        </p:spPr>
      </p:pic>
      <p:pic>
        <p:nvPicPr>
          <p:cNvPr id="8" name="Picture 8">
            <a:hlinkClick r:id="rId12" action="ppaction://hlinksldjump">
              <a:snd r:embed="rId10" name="click.wav"/>
            </a:hlinkClick>
          </p:cNvPr>
          <p:cNvPicPr>
            <a:picLocks noChangeAspect="1"/>
          </p:cNvPicPr>
          <p:nvPr/>
        </p:nvPicPr>
        <p:blipFill>
          <a:blip r:embed="rId8"/>
          <a:srcRect l="49624" t="73257" r="4017" b="3331"/>
          <a:stretch>
            <a:fillRect/>
          </a:stretch>
        </p:blipFill>
        <p:spPr>
          <a:xfrm>
            <a:off x="2057182" y="2842321"/>
            <a:ext cx="2182623" cy="1102245"/>
          </a:xfrm>
          <a:prstGeom prst="rect">
            <a:avLst/>
          </a:prstGeom>
        </p:spPr>
      </p:pic>
      <p:sp>
        <p:nvSpPr>
          <p:cNvPr id="12" name="TextBox 12">
            <a:hlinkClick r:id="rId9" action="ppaction://hlinksldjump">
              <a:snd r:embed="rId10" name="click.wav"/>
            </a:hlinkClick>
          </p:cNvPr>
          <p:cNvSpPr txBox="1">
            <a:spLocks/>
          </p:cNvSpPr>
          <p:nvPr/>
        </p:nvSpPr>
        <p:spPr>
          <a:xfrm>
            <a:off x="2986546" y="1878868"/>
            <a:ext cx="1052254" cy="542456"/>
          </a:xfrm>
          <a:prstGeom prst="rect">
            <a:avLst/>
          </a:prstGeom>
        </p:spPr>
        <p:txBody>
          <a:bodyPr wrap="square" lIns="0" tIns="0" rIns="0" bIns="0" rtlCol="0" anchor="t">
            <a:spAutoFit/>
          </a:bodyPr>
          <a:lstStyle/>
          <a:p>
            <a:pPr algn="just">
              <a:lnSpc>
                <a:spcPts val="4988"/>
              </a:lnSpc>
            </a:pPr>
            <a:r>
              <a:rPr lang="en-US" sz="2000" spc="178" dirty="0" err="1">
                <a:solidFill>
                  <a:srgbClr val="FCFFE7"/>
                </a:solidFill>
                <a:latin typeface="Funtastic"/>
              </a:rPr>
              <a:t>Materi</a:t>
            </a:r>
            <a:endParaRPr lang="en-US" sz="2000" spc="178" dirty="0">
              <a:solidFill>
                <a:srgbClr val="FCFFE7"/>
              </a:solidFill>
              <a:latin typeface="Funtastic"/>
            </a:endParaRPr>
          </a:p>
        </p:txBody>
      </p:sp>
      <p:sp>
        <p:nvSpPr>
          <p:cNvPr id="13" name="TextBox 13">
            <a:hlinkClick r:id="rId11" action="ppaction://hlinksldjump">
              <a:snd r:embed="rId10" name="click.wav"/>
            </a:hlinkClick>
          </p:cNvPr>
          <p:cNvSpPr txBox="1">
            <a:spLocks noGrp="1" noRot="1" noMove="1" noResize="1" noEditPoints="1" noAdjustHandles="1" noChangeArrowheads="1" noChangeShapeType="1"/>
          </p:cNvSpPr>
          <p:nvPr/>
        </p:nvSpPr>
        <p:spPr>
          <a:xfrm>
            <a:off x="319866" y="4184437"/>
            <a:ext cx="760758" cy="552715"/>
          </a:xfrm>
          <a:prstGeom prst="rect">
            <a:avLst/>
          </a:prstGeom>
        </p:spPr>
        <p:txBody>
          <a:bodyPr wrap="square" lIns="0" tIns="0" rIns="0" bIns="0" rtlCol="0" anchor="t">
            <a:spAutoFit/>
          </a:bodyPr>
          <a:lstStyle/>
          <a:p>
            <a:pPr>
              <a:lnSpc>
                <a:spcPts val="4988"/>
              </a:lnSpc>
            </a:pPr>
            <a:r>
              <a:rPr lang="en-US" sz="2400" spc="178" dirty="0">
                <a:solidFill>
                  <a:srgbClr val="FF0000"/>
                </a:solidFill>
                <a:latin typeface="Funtastic"/>
              </a:rPr>
              <a:t>Quit</a:t>
            </a:r>
          </a:p>
        </p:txBody>
      </p:sp>
      <p:sp>
        <p:nvSpPr>
          <p:cNvPr id="14" name="TextBox 14">
            <a:hlinkClick r:id="rId12" action="ppaction://hlinksldjump">
              <a:snd r:embed="rId10" name="click.wav"/>
            </a:hlinkClick>
          </p:cNvPr>
          <p:cNvSpPr txBox="1">
            <a:spLocks/>
          </p:cNvSpPr>
          <p:nvPr/>
        </p:nvSpPr>
        <p:spPr>
          <a:xfrm>
            <a:off x="2758819" y="3091806"/>
            <a:ext cx="1517160" cy="492443"/>
          </a:xfrm>
          <a:prstGeom prst="rect">
            <a:avLst/>
          </a:prstGeom>
        </p:spPr>
        <p:txBody>
          <a:bodyPr lIns="0" tIns="0" rIns="0" bIns="0" rtlCol="0" anchor="t">
            <a:spAutoFit/>
          </a:bodyPr>
          <a:lstStyle/>
          <a:p>
            <a:pPr algn="ctr"/>
            <a:r>
              <a:rPr lang="en-US" sz="1600" spc="109" dirty="0" err="1">
                <a:solidFill>
                  <a:srgbClr val="FCFFE7"/>
                </a:solidFill>
                <a:latin typeface="Funtastic"/>
              </a:rPr>
              <a:t>Profil</a:t>
            </a:r>
            <a:endParaRPr lang="en-US" sz="1600" spc="109" dirty="0">
              <a:solidFill>
                <a:srgbClr val="FCFFE7"/>
              </a:solidFill>
              <a:latin typeface="Funtastic"/>
            </a:endParaRPr>
          </a:p>
          <a:p>
            <a:pPr algn="ctr"/>
            <a:r>
              <a:rPr lang="en-US" sz="1600" spc="109" dirty="0" err="1">
                <a:solidFill>
                  <a:srgbClr val="FCFFE7"/>
                </a:solidFill>
                <a:latin typeface="Funtastic"/>
              </a:rPr>
              <a:t>Pembuat</a:t>
            </a:r>
            <a:endParaRPr lang="en-US" sz="1600" spc="109" dirty="0">
              <a:solidFill>
                <a:srgbClr val="FCFFE7"/>
              </a:solidFill>
              <a:latin typeface="Funtastic"/>
            </a:endParaRPr>
          </a:p>
        </p:txBody>
      </p:sp>
      <p:pic>
        <p:nvPicPr>
          <p:cNvPr id="10" name="Picture 6">
            <a:hlinkClick r:id="rId13" action="ppaction://hlinksldjump">
              <a:snd r:embed="rId10" name="click.wav"/>
            </a:hlinkClick>
            <a:extLst>
              <a:ext uri="{FF2B5EF4-FFF2-40B4-BE49-F238E27FC236}">
                <a16:creationId xmlns:a16="http://schemas.microsoft.com/office/drawing/2014/main" id="{D8CBA514-8023-71A8-944F-4EF15DD4CCA0}"/>
              </a:ext>
            </a:extLst>
          </p:cNvPr>
          <p:cNvPicPr>
            <a:picLocks noChangeAspect="1"/>
          </p:cNvPicPr>
          <p:nvPr/>
        </p:nvPicPr>
        <p:blipFill>
          <a:blip r:embed="rId8"/>
          <a:srcRect l="49624" t="73257" r="4017" b="3331"/>
          <a:stretch>
            <a:fillRect/>
          </a:stretch>
        </p:blipFill>
        <p:spPr>
          <a:xfrm>
            <a:off x="4830462" y="1731452"/>
            <a:ext cx="2182623" cy="1102245"/>
          </a:xfrm>
          <a:prstGeom prst="rect">
            <a:avLst/>
          </a:prstGeom>
        </p:spPr>
      </p:pic>
      <p:sp>
        <p:nvSpPr>
          <p:cNvPr id="17" name="TextBox 12">
            <a:hlinkClick r:id="rId13" action="ppaction://hlinksldjump">
              <a:snd r:embed="rId10" name="click.wav"/>
            </a:hlinkClick>
            <a:extLst>
              <a:ext uri="{FF2B5EF4-FFF2-40B4-BE49-F238E27FC236}">
                <a16:creationId xmlns:a16="http://schemas.microsoft.com/office/drawing/2014/main" id="{623AEAD8-5A8E-5EF6-6879-0E2138B9A7B8}"/>
              </a:ext>
            </a:extLst>
          </p:cNvPr>
          <p:cNvSpPr txBox="1">
            <a:spLocks/>
          </p:cNvSpPr>
          <p:nvPr/>
        </p:nvSpPr>
        <p:spPr>
          <a:xfrm>
            <a:off x="5808366" y="1910470"/>
            <a:ext cx="1147797" cy="572273"/>
          </a:xfrm>
          <a:prstGeom prst="rect">
            <a:avLst/>
          </a:prstGeom>
        </p:spPr>
        <p:txBody>
          <a:bodyPr wrap="square" lIns="0" tIns="0" rIns="0" bIns="0" rtlCol="0" anchor="t">
            <a:spAutoFit/>
          </a:bodyPr>
          <a:lstStyle/>
          <a:p>
            <a:pPr>
              <a:lnSpc>
                <a:spcPts val="4988"/>
              </a:lnSpc>
            </a:pPr>
            <a:r>
              <a:rPr lang="en-US" sz="3562" spc="178" dirty="0">
                <a:solidFill>
                  <a:srgbClr val="FCFFE7"/>
                </a:solidFill>
                <a:latin typeface="Funtastic"/>
              </a:rPr>
              <a:t>Quiz</a:t>
            </a:r>
          </a:p>
        </p:txBody>
      </p:sp>
      <p:pic>
        <p:nvPicPr>
          <p:cNvPr id="18" name="Gambar 17">
            <a:hlinkClick r:id="rId9" action="ppaction://hlinksldjump">
              <a:snd r:embed="rId10" name="click.wav"/>
            </a:hlinkClick>
            <a:extLst>
              <a:ext uri="{FF2B5EF4-FFF2-40B4-BE49-F238E27FC236}">
                <a16:creationId xmlns:a16="http://schemas.microsoft.com/office/drawing/2014/main" id="{1841E973-3EEF-F7E1-0B78-6E8D38FF625F}"/>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23286" b="38127" l="25058" r="39213"/>
                    </a14:imgEffect>
                  </a14:imgLayer>
                </a14:imgProps>
              </a:ext>
              <a:ext uri="{28A0092B-C50C-407E-A947-70E740481C1C}">
                <a14:useLocalDpi xmlns:a14="http://schemas.microsoft.com/office/drawing/2010/main" val="0"/>
              </a:ext>
            </a:extLst>
          </a:blip>
          <a:srcRect l="23289" t="21431" r="59018" b="60018"/>
          <a:stretch/>
        </p:blipFill>
        <p:spPr>
          <a:xfrm>
            <a:off x="2091568" y="1740076"/>
            <a:ext cx="993383" cy="1041500"/>
          </a:xfrm>
          <a:prstGeom prst="rect">
            <a:avLst/>
          </a:prstGeom>
        </p:spPr>
      </p:pic>
      <p:pic>
        <p:nvPicPr>
          <p:cNvPr id="20" name="Gambar 19">
            <a:hlinkClick r:id="rId13" action="ppaction://hlinksldjump">
              <a:snd r:embed="rId10" name="click.wav"/>
            </a:hlinkClick>
            <a:extLst>
              <a:ext uri="{FF2B5EF4-FFF2-40B4-BE49-F238E27FC236}">
                <a16:creationId xmlns:a16="http://schemas.microsoft.com/office/drawing/2014/main" id="{8AFB94D1-721A-0F60-9537-6F7E6C1EBCBF}"/>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ackgroundRemoval t="75892" b="89540" l="43134" r="57070"/>
                    </a14:imgEffect>
                  </a14:imgLayer>
                </a14:imgProps>
              </a:ext>
              <a:ext uri="{28A0092B-C50C-407E-A947-70E740481C1C}">
                <a14:useLocalDpi xmlns:a14="http://schemas.microsoft.com/office/drawing/2010/main" val="0"/>
              </a:ext>
            </a:extLst>
          </a:blip>
          <a:srcRect l="41392" t="74186" r="41188" b="8754"/>
          <a:stretch/>
        </p:blipFill>
        <p:spPr>
          <a:xfrm>
            <a:off x="4908122" y="1796359"/>
            <a:ext cx="992940" cy="972430"/>
          </a:xfrm>
          <a:prstGeom prst="rect">
            <a:avLst/>
          </a:prstGeom>
        </p:spPr>
      </p:pic>
      <p:pic>
        <p:nvPicPr>
          <p:cNvPr id="22" name="Gambar 21">
            <a:hlinkClick r:id="rId12" action="ppaction://hlinksldjump">
              <a:snd r:embed="rId10" name="click.wav"/>
            </a:hlinkClick>
            <a:extLst>
              <a:ext uri="{FF2B5EF4-FFF2-40B4-BE49-F238E27FC236}">
                <a16:creationId xmlns:a16="http://schemas.microsoft.com/office/drawing/2014/main" id="{7B9BCBCB-B6B6-83F7-B868-74F34E7C15E8}"/>
              </a:ext>
            </a:extLst>
          </p:cNvPr>
          <p:cNvPicPr>
            <a:picLocks noChangeAspect="1"/>
          </p:cNvPicPr>
          <p:nvPr/>
        </p:nvPicPr>
        <p:blipFill rotWithShape="1">
          <a:blip r:embed="rId18" cstate="print">
            <a:extLst>
              <a:ext uri="{BEBA8EAE-BF5A-486C-A8C5-ECC9F3942E4B}">
                <a14:imgProps xmlns:a14="http://schemas.microsoft.com/office/drawing/2010/main">
                  <a14:imgLayer r:embed="rId19">
                    <a14:imgEffect>
                      <a14:backgroundRemoval t="57622" b="72482" l="24335" r="38855"/>
                    </a14:imgEffect>
                  </a14:imgLayer>
                </a14:imgProps>
              </a:ext>
              <a:ext uri="{28A0092B-C50C-407E-A947-70E740481C1C}">
                <a14:useLocalDpi xmlns:a14="http://schemas.microsoft.com/office/drawing/2010/main" val="0"/>
              </a:ext>
            </a:extLst>
          </a:blip>
          <a:srcRect l="22520" t="55764" r="59330" b="25661"/>
          <a:stretch/>
        </p:blipFill>
        <p:spPr>
          <a:xfrm>
            <a:off x="2093356" y="2821359"/>
            <a:ext cx="1052254" cy="1076930"/>
          </a:xfrm>
          <a:prstGeom prst="rect">
            <a:avLst/>
          </a:prstGeom>
        </p:spPr>
      </p:pic>
      <p:sp>
        <p:nvSpPr>
          <p:cNvPr id="25" name="Panah: Kanan 24">
            <a:hlinkClick r:id="rId11" action="ppaction://hlinksldjump">
              <a:snd r:embed="rId10" name="click.wav"/>
            </a:hlinkClick>
            <a:extLst>
              <a:ext uri="{FF2B5EF4-FFF2-40B4-BE49-F238E27FC236}">
                <a16:creationId xmlns:a16="http://schemas.microsoft.com/office/drawing/2014/main" id="{31680028-D664-650A-15A1-FDE39FD95001}"/>
              </a:ext>
            </a:extLst>
          </p:cNvPr>
          <p:cNvSpPr>
            <a:spLocks noGrp="1" noRot="1" noMove="1" noResize="1" noEditPoints="1" noAdjustHandles="1" noChangeArrowheads="1" noChangeShapeType="1"/>
          </p:cNvSpPr>
          <p:nvPr/>
        </p:nvSpPr>
        <p:spPr>
          <a:xfrm>
            <a:off x="982044" y="4425678"/>
            <a:ext cx="370215" cy="27195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4" name="Picture 6">
            <a:hlinkClick r:id="rId20" action="ppaction://hlinksldjump"/>
            <a:extLst>
              <a:ext uri="{FF2B5EF4-FFF2-40B4-BE49-F238E27FC236}">
                <a16:creationId xmlns:a16="http://schemas.microsoft.com/office/drawing/2014/main" id="{89778949-5103-8A7F-1D9D-1407F4A09B48}"/>
              </a:ext>
            </a:extLst>
          </p:cNvPr>
          <p:cNvPicPr/>
          <p:nvPr/>
        </p:nvPicPr>
        <p:blipFill>
          <a:blip r:embed="rId8"/>
          <a:srcRect l="49624" t="73257" r="4017" b="3331"/>
          <a:stretch>
            <a:fillRect/>
          </a:stretch>
        </p:blipFill>
        <p:spPr>
          <a:xfrm>
            <a:off x="4807693" y="2796044"/>
            <a:ext cx="2182623" cy="1102245"/>
          </a:xfrm>
          <a:prstGeom prst="rect">
            <a:avLst/>
          </a:prstGeom>
        </p:spPr>
      </p:pic>
      <p:sp>
        <p:nvSpPr>
          <p:cNvPr id="26" name="TextBox 12">
            <a:hlinkClick r:id="rId20" action="ppaction://hlinksldjump">
              <a:snd r:embed="rId10" name="click.wav"/>
            </a:hlinkClick>
            <a:extLst>
              <a:ext uri="{FF2B5EF4-FFF2-40B4-BE49-F238E27FC236}">
                <a16:creationId xmlns:a16="http://schemas.microsoft.com/office/drawing/2014/main" id="{17562487-F993-5F0D-BF94-12E200C2EF7F}"/>
              </a:ext>
            </a:extLst>
          </p:cNvPr>
          <p:cNvSpPr txBox="1"/>
          <p:nvPr/>
        </p:nvSpPr>
        <p:spPr>
          <a:xfrm>
            <a:off x="5771512" y="2943460"/>
            <a:ext cx="1052254" cy="542456"/>
          </a:xfrm>
          <a:prstGeom prst="rect">
            <a:avLst/>
          </a:prstGeom>
        </p:spPr>
        <p:txBody>
          <a:bodyPr wrap="square" lIns="0" tIns="0" rIns="0" bIns="0" rtlCol="0" anchor="t">
            <a:spAutoFit/>
          </a:bodyPr>
          <a:lstStyle/>
          <a:p>
            <a:pPr algn="just">
              <a:lnSpc>
                <a:spcPts val="4988"/>
              </a:lnSpc>
            </a:pPr>
            <a:r>
              <a:rPr lang="en-US" sz="2400" spc="178" dirty="0">
                <a:solidFill>
                  <a:srgbClr val="FCFFE7"/>
                </a:solidFill>
                <a:latin typeface="Funtastic"/>
              </a:rPr>
              <a:t>Video</a:t>
            </a:r>
            <a:endParaRPr lang="en-US" sz="2000" spc="178" dirty="0">
              <a:solidFill>
                <a:srgbClr val="FCFFE7"/>
              </a:solidFill>
              <a:latin typeface="Funtastic"/>
            </a:endParaRPr>
          </a:p>
        </p:txBody>
      </p:sp>
      <p:pic>
        <p:nvPicPr>
          <p:cNvPr id="29" name="Gambar 28">
            <a:hlinkClick r:id="rId20" action="ppaction://hlinksldjump">
              <a:snd r:embed="rId10" name="click.wav"/>
            </a:hlinkClick>
            <a:extLst>
              <a:ext uri="{FF2B5EF4-FFF2-40B4-BE49-F238E27FC236}">
                <a16:creationId xmlns:a16="http://schemas.microsoft.com/office/drawing/2014/main" id="{A3527591-E0CE-F500-E4E3-2C9288E0402F}"/>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6375" b="20453" l="43302" r="56698"/>
                    </a14:imgEffect>
                  </a14:imgLayer>
                </a14:imgProps>
              </a:ext>
              <a:ext uri="{28A0092B-C50C-407E-A947-70E740481C1C}">
                <a14:useLocalDpi xmlns:a14="http://schemas.microsoft.com/office/drawing/2010/main" val="0"/>
              </a:ext>
            </a:extLst>
          </a:blip>
          <a:srcRect l="41628" t="4615" r="41628" b="77787"/>
          <a:stretch/>
        </p:blipFill>
        <p:spPr>
          <a:xfrm>
            <a:off x="4856461" y="2740177"/>
            <a:ext cx="1065312" cy="111957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3"/>
                                        </p:tgtEl>
                                      </p:cBhvr>
                                    </p:animEffect>
                                    <p:animScale>
                                      <p:cBhvr>
                                        <p:cTn id="7" dur="1000" autoRev="1" fill="hold"/>
                                        <p:tgtEl>
                                          <p:spTgt spid="3"/>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4"/>
                                        </p:tgtEl>
                                      </p:cBhvr>
                                    </p:animEffect>
                                    <p:animScale>
                                      <p:cBhvr>
                                        <p:cTn id="10" dur="1000" autoRev="1" fill="hold"/>
                                        <p:tgtEl>
                                          <p:spTgt spid="4"/>
                                        </p:tgtEl>
                                      </p:cBhvr>
                                      <p:by x="105000" y="105000"/>
                                    </p:animScale>
                                  </p:childTnLst>
                                </p:cTn>
                              </p:par>
                              <p:par>
                                <p:cTn id="11" presetID="32" presetClass="emph" presetSubtype="0" fill="hold" nodeType="withEffect">
                                  <p:stCondLst>
                                    <p:cond delay="0"/>
                                  </p:stCondLst>
                                  <p:childTnLst>
                                    <p:animRot by="120000">
                                      <p:cBhvr>
                                        <p:cTn id="12" dur="100" fill="hold">
                                          <p:stCondLst>
                                            <p:cond delay="0"/>
                                          </p:stCondLst>
                                        </p:cTn>
                                        <p:tgtEl>
                                          <p:spTgt spid="6"/>
                                        </p:tgtEl>
                                        <p:attrNameLst>
                                          <p:attrName>r</p:attrName>
                                        </p:attrNameLst>
                                      </p:cBhvr>
                                    </p:animRot>
                                    <p:animRot by="-240000">
                                      <p:cBhvr>
                                        <p:cTn id="13" dur="200" fill="hold">
                                          <p:stCondLst>
                                            <p:cond delay="200"/>
                                          </p:stCondLst>
                                        </p:cTn>
                                        <p:tgtEl>
                                          <p:spTgt spid="6"/>
                                        </p:tgtEl>
                                        <p:attrNameLst>
                                          <p:attrName>r</p:attrName>
                                        </p:attrNameLst>
                                      </p:cBhvr>
                                    </p:animRot>
                                    <p:animRot by="240000">
                                      <p:cBhvr>
                                        <p:cTn id="14" dur="200" fill="hold">
                                          <p:stCondLst>
                                            <p:cond delay="400"/>
                                          </p:stCondLst>
                                        </p:cTn>
                                        <p:tgtEl>
                                          <p:spTgt spid="6"/>
                                        </p:tgtEl>
                                        <p:attrNameLst>
                                          <p:attrName>r</p:attrName>
                                        </p:attrNameLst>
                                      </p:cBhvr>
                                    </p:animRot>
                                    <p:animRot by="-240000">
                                      <p:cBhvr>
                                        <p:cTn id="15" dur="200" fill="hold">
                                          <p:stCondLst>
                                            <p:cond delay="600"/>
                                          </p:stCondLst>
                                        </p:cTn>
                                        <p:tgtEl>
                                          <p:spTgt spid="6"/>
                                        </p:tgtEl>
                                        <p:attrNameLst>
                                          <p:attrName>r</p:attrName>
                                        </p:attrNameLst>
                                      </p:cBhvr>
                                    </p:animRot>
                                    <p:animRot by="120000">
                                      <p:cBhvr>
                                        <p:cTn id="16" dur="200" fill="hold">
                                          <p:stCondLst>
                                            <p:cond delay="800"/>
                                          </p:stCondLst>
                                        </p:cTn>
                                        <p:tgtEl>
                                          <p:spTgt spid="6"/>
                                        </p:tgtEl>
                                        <p:attrNameLst>
                                          <p:attrName>r</p:attrName>
                                        </p:attrNameLst>
                                      </p:cBhvr>
                                    </p:animRot>
                                  </p:childTnLst>
                                </p:cTn>
                              </p:par>
                            </p:childTnLst>
                          </p:cTn>
                        </p:par>
                        <p:par>
                          <p:cTn id="17" fill="hold">
                            <p:stCondLst>
                              <p:cond delay="2000"/>
                            </p:stCondLst>
                            <p:childTnLst>
                              <p:par>
                                <p:cTn id="18" presetID="32" presetClass="emph" presetSubtype="0" fill="hold" nodeType="afterEffect">
                                  <p:stCondLst>
                                    <p:cond delay="0"/>
                                  </p:stCondLst>
                                  <p:childTnLst>
                                    <p:animRot by="120000">
                                      <p:cBhvr>
                                        <p:cTn id="19" dur="100" fill="hold">
                                          <p:stCondLst>
                                            <p:cond delay="0"/>
                                          </p:stCondLst>
                                        </p:cTn>
                                        <p:tgtEl>
                                          <p:spTgt spid="10"/>
                                        </p:tgtEl>
                                        <p:attrNameLst>
                                          <p:attrName>r</p:attrName>
                                        </p:attrNameLst>
                                      </p:cBhvr>
                                    </p:animRot>
                                    <p:animRot by="-240000">
                                      <p:cBhvr>
                                        <p:cTn id="20" dur="200" fill="hold">
                                          <p:stCondLst>
                                            <p:cond delay="200"/>
                                          </p:stCondLst>
                                        </p:cTn>
                                        <p:tgtEl>
                                          <p:spTgt spid="10"/>
                                        </p:tgtEl>
                                        <p:attrNameLst>
                                          <p:attrName>r</p:attrName>
                                        </p:attrNameLst>
                                      </p:cBhvr>
                                    </p:animRot>
                                    <p:animRot by="240000">
                                      <p:cBhvr>
                                        <p:cTn id="21" dur="200" fill="hold">
                                          <p:stCondLst>
                                            <p:cond delay="400"/>
                                          </p:stCondLst>
                                        </p:cTn>
                                        <p:tgtEl>
                                          <p:spTgt spid="10"/>
                                        </p:tgtEl>
                                        <p:attrNameLst>
                                          <p:attrName>r</p:attrName>
                                        </p:attrNameLst>
                                      </p:cBhvr>
                                    </p:animRot>
                                    <p:animRot by="-240000">
                                      <p:cBhvr>
                                        <p:cTn id="22" dur="200" fill="hold">
                                          <p:stCondLst>
                                            <p:cond delay="600"/>
                                          </p:stCondLst>
                                        </p:cTn>
                                        <p:tgtEl>
                                          <p:spTgt spid="10"/>
                                        </p:tgtEl>
                                        <p:attrNameLst>
                                          <p:attrName>r</p:attrName>
                                        </p:attrNameLst>
                                      </p:cBhvr>
                                    </p:animRot>
                                    <p:animRot by="120000">
                                      <p:cBhvr>
                                        <p:cTn id="23" dur="200" fill="hold">
                                          <p:stCondLst>
                                            <p:cond delay="800"/>
                                          </p:stCondLst>
                                        </p:cTn>
                                        <p:tgtEl>
                                          <p:spTgt spid="10"/>
                                        </p:tgtEl>
                                        <p:attrNameLst>
                                          <p:attrName>r</p:attrName>
                                        </p:attrNameLst>
                                      </p:cBhvr>
                                    </p:animRot>
                                  </p:childTnLst>
                                </p:cTn>
                              </p:par>
                            </p:childTnLst>
                          </p:cTn>
                        </p:par>
                        <p:par>
                          <p:cTn id="24" fill="hold">
                            <p:stCondLst>
                              <p:cond delay="3000"/>
                            </p:stCondLst>
                            <p:childTnLst>
                              <p:par>
                                <p:cTn id="25" presetID="32" presetClass="emph" presetSubtype="0" fill="hold" nodeType="afterEffect">
                                  <p:stCondLst>
                                    <p:cond delay="0"/>
                                  </p:stCondLst>
                                  <p:childTnLst>
                                    <p:animRot by="120000">
                                      <p:cBhvr>
                                        <p:cTn id="26" dur="100" fill="hold">
                                          <p:stCondLst>
                                            <p:cond delay="0"/>
                                          </p:stCondLst>
                                        </p:cTn>
                                        <p:tgtEl>
                                          <p:spTgt spid="8"/>
                                        </p:tgtEl>
                                        <p:attrNameLst>
                                          <p:attrName>r</p:attrName>
                                        </p:attrNameLst>
                                      </p:cBhvr>
                                    </p:animRot>
                                    <p:animRot by="-240000">
                                      <p:cBhvr>
                                        <p:cTn id="27" dur="200" fill="hold">
                                          <p:stCondLst>
                                            <p:cond delay="200"/>
                                          </p:stCondLst>
                                        </p:cTn>
                                        <p:tgtEl>
                                          <p:spTgt spid="8"/>
                                        </p:tgtEl>
                                        <p:attrNameLst>
                                          <p:attrName>r</p:attrName>
                                        </p:attrNameLst>
                                      </p:cBhvr>
                                    </p:animRot>
                                    <p:animRot by="240000">
                                      <p:cBhvr>
                                        <p:cTn id="28" dur="200" fill="hold">
                                          <p:stCondLst>
                                            <p:cond delay="400"/>
                                          </p:stCondLst>
                                        </p:cTn>
                                        <p:tgtEl>
                                          <p:spTgt spid="8"/>
                                        </p:tgtEl>
                                        <p:attrNameLst>
                                          <p:attrName>r</p:attrName>
                                        </p:attrNameLst>
                                      </p:cBhvr>
                                    </p:animRot>
                                    <p:animRot by="-240000">
                                      <p:cBhvr>
                                        <p:cTn id="29" dur="200" fill="hold">
                                          <p:stCondLst>
                                            <p:cond delay="600"/>
                                          </p:stCondLst>
                                        </p:cTn>
                                        <p:tgtEl>
                                          <p:spTgt spid="8"/>
                                        </p:tgtEl>
                                        <p:attrNameLst>
                                          <p:attrName>r</p:attrName>
                                        </p:attrNameLst>
                                      </p:cBhvr>
                                    </p:animRot>
                                    <p:animRot by="120000">
                                      <p:cBhvr>
                                        <p:cTn id="30" dur="200" fill="hold">
                                          <p:stCondLst>
                                            <p:cond delay="800"/>
                                          </p:stCondLst>
                                        </p:cTn>
                                        <p:tgtEl>
                                          <p:spTgt spid="8"/>
                                        </p:tgtEl>
                                        <p:attrNameLst>
                                          <p:attrName>r</p:attrName>
                                        </p:attrNameLst>
                                      </p:cBhvr>
                                    </p:animRot>
                                  </p:childTnLst>
                                </p:cTn>
                              </p:par>
                            </p:childTnLst>
                          </p:cTn>
                        </p:par>
                        <p:par>
                          <p:cTn id="31" fill="hold">
                            <p:stCondLst>
                              <p:cond delay="4000"/>
                            </p:stCondLst>
                            <p:childTnLst>
                              <p:par>
                                <p:cTn id="32" presetID="32" presetClass="emph" presetSubtype="0" fill="hold" nodeType="afterEffect">
                                  <p:stCondLst>
                                    <p:cond delay="0"/>
                                  </p:stCondLst>
                                  <p:childTnLst>
                                    <p:animRot by="120000">
                                      <p:cBhvr>
                                        <p:cTn id="33" dur="100" fill="hold">
                                          <p:stCondLst>
                                            <p:cond delay="0"/>
                                          </p:stCondLst>
                                        </p:cTn>
                                        <p:tgtEl>
                                          <p:spTgt spid="24"/>
                                        </p:tgtEl>
                                        <p:attrNameLst>
                                          <p:attrName>r</p:attrName>
                                        </p:attrNameLst>
                                      </p:cBhvr>
                                    </p:animRot>
                                    <p:animRot by="-240000">
                                      <p:cBhvr>
                                        <p:cTn id="34" dur="200" fill="hold">
                                          <p:stCondLst>
                                            <p:cond delay="200"/>
                                          </p:stCondLst>
                                        </p:cTn>
                                        <p:tgtEl>
                                          <p:spTgt spid="24"/>
                                        </p:tgtEl>
                                        <p:attrNameLst>
                                          <p:attrName>r</p:attrName>
                                        </p:attrNameLst>
                                      </p:cBhvr>
                                    </p:animRot>
                                    <p:animRot by="240000">
                                      <p:cBhvr>
                                        <p:cTn id="35" dur="200" fill="hold">
                                          <p:stCondLst>
                                            <p:cond delay="400"/>
                                          </p:stCondLst>
                                        </p:cTn>
                                        <p:tgtEl>
                                          <p:spTgt spid="24"/>
                                        </p:tgtEl>
                                        <p:attrNameLst>
                                          <p:attrName>r</p:attrName>
                                        </p:attrNameLst>
                                      </p:cBhvr>
                                    </p:animRot>
                                    <p:animRot by="-240000">
                                      <p:cBhvr>
                                        <p:cTn id="36" dur="200" fill="hold">
                                          <p:stCondLst>
                                            <p:cond delay="600"/>
                                          </p:stCondLst>
                                        </p:cTn>
                                        <p:tgtEl>
                                          <p:spTgt spid="24"/>
                                        </p:tgtEl>
                                        <p:attrNameLst>
                                          <p:attrName>r</p:attrName>
                                        </p:attrNameLst>
                                      </p:cBhvr>
                                    </p:animRot>
                                    <p:animRot by="120000">
                                      <p:cBhvr>
                                        <p:cTn id="37"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pic>
        <p:nvPicPr>
          <p:cNvPr id="25" name="Picture 10">
            <a:hlinkClick r:id="rId4" action="ppaction://hlinksldjump">
              <a:snd r:embed="rId5" name="click.wav"/>
            </a:hlinkClick>
            <a:extLst>
              <a:ext uri="{FF2B5EF4-FFF2-40B4-BE49-F238E27FC236}">
                <a16:creationId xmlns:a16="http://schemas.microsoft.com/office/drawing/2014/main" id="{E1872516-D211-BDA7-7AA7-8E5900709DFC}"/>
              </a:ext>
            </a:extLst>
          </p:cNvPr>
          <p:cNvPicPr>
            <a:picLocks noChangeAspect="1"/>
          </p:cNvPicPr>
          <p:nvPr/>
        </p:nvPicPr>
        <p:blipFill>
          <a:blip r:embed="rId6"/>
          <a:srcRect l="1495" t="1911" r="71866" b="72140"/>
          <a:stretch>
            <a:fillRect/>
          </a:stretch>
        </p:blipFill>
        <p:spPr>
          <a:xfrm>
            <a:off x="8193335" y="148229"/>
            <a:ext cx="889288" cy="866258"/>
          </a:xfrm>
          <a:prstGeom prst="rect">
            <a:avLst/>
          </a:prstGeom>
        </p:spPr>
      </p:pic>
      <p:grpSp>
        <p:nvGrpSpPr>
          <p:cNvPr id="2" name="Group 2"/>
          <p:cNvGrpSpPr/>
          <p:nvPr/>
        </p:nvGrpSpPr>
        <p:grpSpPr>
          <a:xfrm>
            <a:off x="-1961547" y="-1249495"/>
            <a:ext cx="7360756" cy="736075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7584"/>
            </a:solidFill>
          </p:spPr>
        </p:sp>
      </p:grpSp>
      <p:grpSp>
        <p:nvGrpSpPr>
          <p:cNvPr id="4" name="Group 4"/>
          <p:cNvGrpSpPr/>
          <p:nvPr/>
        </p:nvGrpSpPr>
        <p:grpSpPr>
          <a:xfrm>
            <a:off x="-2686174" y="-1249495"/>
            <a:ext cx="7360756" cy="7360756"/>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AD7E9"/>
            </a:solidFill>
          </p:spPr>
        </p:sp>
      </p:grpSp>
      <p:pic>
        <p:nvPicPr>
          <p:cNvPr id="6" name="Picture 6"/>
          <p:cNvPicPr>
            <a:picLocks noChangeAspect="1"/>
          </p:cNvPicPr>
          <p:nvPr/>
        </p:nvPicPr>
        <p:blipFill>
          <a:blip r:embed="rId7"/>
          <a:srcRect l="49624" t="73257" r="4017" b="3331"/>
          <a:stretch>
            <a:fillRect/>
          </a:stretch>
        </p:blipFill>
        <p:spPr>
          <a:xfrm>
            <a:off x="3072219" y="197060"/>
            <a:ext cx="2999562" cy="1514807"/>
          </a:xfrm>
          <a:prstGeom prst="rect">
            <a:avLst/>
          </a:prstGeom>
        </p:spPr>
      </p:pic>
      <p:grpSp>
        <p:nvGrpSpPr>
          <p:cNvPr id="7" name="Group 7"/>
          <p:cNvGrpSpPr/>
          <p:nvPr/>
        </p:nvGrpSpPr>
        <p:grpSpPr>
          <a:xfrm>
            <a:off x="1581838" y="1893343"/>
            <a:ext cx="2565797" cy="2565797"/>
            <a:chOff x="0" y="0"/>
            <a:chExt cx="3421063" cy="3421063"/>
          </a:xfrm>
        </p:grpSpPr>
        <p:grpSp>
          <p:nvGrpSpPr>
            <p:cNvPr id="8" name="Group 8"/>
            <p:cNvGrpSpPr/>
            <p:nvPr/>
          </p:nvGrpSpPr>
          <p:grpSpPr>
            <a:xfrm>
              <a:off x="0" y="0"/>
              <a:ext cx="3421063" cy="342106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2313B"/>
              </a:solidFill>
            </p:spPr>
          </p:sp>
        </p:grpSp>
        <p:grpSp>
          <p:nvGrpSpPr>
            <p:cNvPr id="10" name="Group 10"/>
            <p:cNvGrpSpPr/>
            <p:nvPr/>
          </p:nvGrpSpPr>
          <p:grpSpPr>
            <a:xfrm>
              <a:off x="178773" y="89387"/>
              <a:ext cx="3242289" cy="324228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4C5C"/>
              </a:solidFill>
            </p:spPr>
          </p:sp>
        </p:grpSp>
        <p:grpSp>
          <p:nvGrpSpPr>
            <p:cNvPr id="12" name="Group 12"/>
            <p:cNvGrpSpPr>
              <a:grpSpLocks noChangeAspect="1"/>
            </p:cNvGrpSpPr>
            <p:nvPr/>
          </p:nvGrpSpPr>
          <p:grpSpPr>
            <a:xfrm>
              <a:off x="351861" y="175937"/>
              <a:ext cx="3069202" cy="3069189"/>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33333"/>
                </a:stretch>
              </a:blipFill>
            </p:spPr>
          </p:sp>
        </p:grpSp>
      </p:grpSp>
      <p:pic>
        <p:nvPicPr>
          <p:cNvPr id="14" name="Picture 14"/>
          <p:cNvPicPr>
            <a:picLocks noChangeAspect="1"/>
          </p:cNvPicPr>
          <p:nvPr/>
        </p:nvPicPr>
        <p:blipFill>
          <a:blip r:embed="rId9"/>
          <a:srcRect/>
          <a:stretch>
            <a:fillRect/>
          </a:stretch>
        </p:blipFill>
        <p:spPr>
          <a:xfrm>
            <a:off x="6872326" y="699848"/>
            <a:ext cx="1790001" cy="4114944"/>
          </a:xfrm>
          <a:prstGeom prst="rect">
            <a:avLst/>
          </a:prstGeom>
        </p:spPr>
      </p:pic>
      <p:pic>
        <p:nvPicPr>
          <p:cNvPr id="15" name="Picture 15"/>
          <p:cNvPicPr>
            <a:picLocks noChangeAspect="1"/>
          </p:cNvPicPr>
          <p:nvPr/>
        </p:nvPicPr>
        <p:blipFill>
          <a:blip r:embed="rId10"/>
          <a:srcRect/>
          <a:stretch>
            <a:fillRect/>
          </a:stretch>
        </p:blipFill>
        <p:spPr>
          <a:xfrm>
            <a:off x="4257288" y="1862171"/>
            <a:ext cx="3510039" cy="2628142"/>
          </a:xfrm>
          <a:prstGeom prst="rect">
            <a:avLst/>
          </a:prstGeom>
        </p:spPr>
      </p:pic>
      <p:pic>
        <p:nvPicPr>
          <p:cNvPr id="16" name="Picture 1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595073" y="2448592"/>
            <a:ext cx="342502" cy="365335"/>
          </a:xfrm>
          <a:prstGeom prst="rect">
            <a:avLst/>
          </a:prstGeom>
        </p:spPr>
      </p:pic>
      <p:pic>
        <p:nvPicPr>
          <p:cNvPr id="17" name="Picture 1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606698" y="2963600"/>
            <a:ext cx="319250" cy="483713"/>
          </a:xfrm>
          <a:prstGeom prst="rect">
            <a:avLst/>
          </a:prstGeom>
        </p:spPr>
      </p:pic>
      <p:pic>
        <p:nvPicPr>
          <p:cNvPr id="18" name="Picture 1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4550378" y="3596984"/>
            <a:ext cx="431892" cy="431892"/>
          </a:xfrm>
          <a:prstGeom prst="rect">
            <a:avLst/>
          </a:prstGeom>
        </p:spPr>
      </p:pic>
      <p:sp>
        <p:nvSpPr>
          <p:cNvPr id="19" name="TextBox 19"/>
          <p:cNvSpPr txBox="1"/>
          <p:nvPr/>
        </p:nvSpPr>
        <p:spPr>
          <a:xfrm>
            <a:off x="3529489" y="386182"/>
            <a:ext cx="2085021" cy="1123950"/>
          </a:xfrm>
          <a:prstGeom prst="rect">
            <a:avLst/>
          </a:prstGeom>
        </p:spPr>
        <p:txBody>
          <a:bodyPr lIns="0" tIns="0" rIns="0" bIns="0" rtlCol="0" anchor="t">
            <a:spAutoFit/>
          </a:bodyPr>
          <a:lstStyle/>
          <a:p>
            <a:pPr algn="ctr">
              <a:lnSpc>
                <a:spcPts val="4200"/>
              </a:lnSpc>
            </a:pPr>
            <a:r>
              <a:rPr lang="en-US" sz="3000" spc="150" dirty="0" err="1">
                <a:solidFill>
                  <a:srgbClr val="FAA51A"/>
                </a:solidFill>
                <a:latin typeface="Funtastic"/>
              </a:rPr>
              <a:t>Profil</a:t>
            </a:r>
            <a:r>
              <a:rPr lang="en-US" sz="3000" spc="150" dirty="0">
                <a:solidFill>
                  <a:srgbClr val="FAA51A"/>
                </a:solidFill>
                <a:latin typeface="Funtastic"/>
              </a:rPr>
              <a:t> </a:t>
            </a:r>
            <a:r>
              <a:rPr lang="en-US" sz="3000" spc="150" dirty="0" err="1">
                <a:solidFill>
                  <a:srgbClr val="FAA51A"/>
                </a:solidFill>
                <a:latin typeface="Funtastic"/>
              </a:rPr>
              <a:t>Pembuat</a:t>
            </a:r>
            <a:endParaRPr lang="en-US" sz="3000" spc="150" dirty="0">
              <a:solidFill>
                <a:srgbClr val="FAA51A"/>
              </a:solidFill>
              <a:latin typeface="Funtastic"/>
            </a:endParaRPr>
          </a:p>
        </p:txBody>
      </p:sp>
      <p:sp>
        <p:nvSpPr>
          <p:cNvPr id="20" name="TextBox 20"/>
          <p:cNvSpPr txBox="1"/>
          <p:nvPr/>
        </p:nvSpPr>
        <p:spPr>
          <a:xfrm>
            <a:off x="4937574" y="2476625"/>
            <a:ext cx="2491967" cy="280695"/>
          </a:xfrm>
          <a:prstGeom prst="rect">
            <a:avLst/>
          </a:prstGeom>
        </p:spPr>
        <p:txBody>
          <a:bodyPr lIns="0" tIns="0" rIns="0" bIns="0" rtlCol="0" anchor="t">
            <a:spAutoFit/>
          </a:bodyPr>
          <a:lstStyle/>
          <a:p>
            <a:pPr algn="ctr">
              <a:lnSpc>
                <a:spcPts val="2365"/>
              </a:lnSpc>
            </a:pPr>
            <a:r>
              <a:rPr lang="en-US" sz="1689">
                <a:solidFill>
                  <a:srgbClr val="2B3467"/>
                </a:solidFill>
                <a:latin typeface="Open Sans Bold"/>
              </a:rPr>
              <a:t>Galang Aditya Saputra</a:t>
            </a:r>
          </a:p>
        </p:txBody>
      </p:sp>
      <p:sp>
        <p:nvSpPr>
          <p:cNvPr id="21" name="TextBox 21"/>
          <p:cNvSpPr txBox="1"/>
          <p:nvPr/>
        </p:nvSpPr>
        <p:spPr>
          <a:xfrm>
            <a:off x="4937574" y="2979700"/>
            <a:ext cx="2491967" cy="422938"/>
          </a:xfrm>
          <a:prstGeom prst="rect">
            <a:avLst/>
          </a:prstGeom>
        </p:spPr>
        <p:txBody>
          <a:bodyPr lIns="0" tIns="0" rIns="0" bIns="0" rtlCol="0" anchor="t">
            <a:spAutoFit/>
          </a:bodyPr>
          <a:lstStyle/>
          <a:p>
            <a:pPr algn="ctr">
              <a:lnSpc>
                <a:spcPts val="1739"/>
              </a:lnSpc>
            </a:pPr>
            <a:r>
              <a:rPr lang="en-US" sz="1242">
                <a:solidFill>
                  <a:srgbClr val="2B3467"/>
                </a:solidFill>
                <a:latin typeface="Open Sans Bold"/>
              </a:rPr>
              <a:t>Universitas Negeri Yogyakarta</a:t>
            </a:r>
          </a:p>
          <a:p>
            <a:pPr algn="ctr">
              <a:lnSpc>
                <a:spcPts val="1739"/>
              </a:lnSpc>
            </a:pPr>
            <a:r>
              <a:rPr lang="en-US" sz="1242">
                <a:solidFill>
                  <a:srgbClr val="2B3467"/>
                </a:solidFill>
                <a:latin typeface="Open Sans Bold"/>
              </a:rPr>
              <a:t>Teknologi Pendidikan - FIP</a:t>
            </a:r>
          </a:p>
        </p:txBody>
      </p:sp>
      <p:sp>
        <p:nvSpPr>
          <p:cNvPr id="22" name="TextBox 22"/>
          <p:cNvSpPr txBox="1"/>
          <p:nvPr/>
        </p:nvSpPr>
        <p:spPr>
          <a:xfrm>
            <a:off x="4982270" y="3721067"/>
            <a:ext cx="2447272" cy="162064"/>
          </a:xfrm>
          <a:prstGeom prst="rect">
            <a:avLst/>
          </a:prstGeom>
        </p:spPr>
        <p:txBody>
          <a:bodyPr lIns="0" tIns="0" rIns="0" bIns="0" rtlCol="0" anchor="t">
            <a:spAutoFit/>
          </a:bodyPr>
          <a:lstStyle/>
          <a:p>
            <a:pPr algn="ctr">
              <a:lnSpc>
                <a:spcPts val="1339"/>
              </a:lnSpc>
            </a:pPr>
            <a:r>
              <a:rPr lang="en-US" sz="956">
                <a:solidFill>
                  <a:srgbClr val="2B3467"/>
                </a:solidFill>
                <a:latin typeface="Open Sans Bold"/>
              </a:rPr>
              <a:t>galangaditya.2021@student.uny.ac.id</a:t>
            </a:r>
          </a:p>
        </p:txBody>
      </p:sp>
      <p:sp>
        <p:nvSpPr>
          <p:cNvPr id="23" name="TextBox 23"/>
          <p:cNvSpPr txBox="1"/>
          <p:nvPr/>
        </p:nvSpPr>
        <p:spPr>
          <a:xfrm>
            <a:off x="2122942" y="4495811"/>
            <a:ext cx="5103281" cy="283804"/>
          </a:xfrm>
          <a:prstGeom prst="rect">
            <a:avLst/>
          </a:prstGeom>
        </p:spPr>
        <p:txBody>
          <a:bodyPr lIns="0" tIns="0" rIns="0" bIns="0" rtlCol="0" anchor="t">
            <a:spAutoFit/>
          </a:bodyPr>
          <a:lstStyle/>
          <a:p>
            <a:pPr algn="ctr">
              <a:lnSpc>
                <a:spcPts val="2365"/>
              </a:lnSpc>
            </a:pPr>
            <a:r>
              <a:rPr lang="en-US" sz="1689">
                <a:solidFill>
                  <a:srgbClr val="2B3467"/>
                </a:solidFill>
                <a:latin typeface="Open Sans Bold Italics"/>
              </a:rPr>
              <a:t>Dosen Pengampu : Teguh Arie Sandy, M.Pd.</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500" fill="hold">
                                          <p:stCondLst>
                                            <p:cond delay="0"/>
                                          </p:stCondLst>
                                        </p:cTn>
                                        <p:tgtEl>
                                          <p:spTgt spid="14"/>
                                        </p:tgtEl>
                                        <p:attrNameLst>
                                          <p:attrName>r</p:attrName>
                                        </p:attrNameLst>
                                      </p:cBhvr>
                                    </p:animRot>
                                    <p:animRot by="-240000">
                                      <p:cBhvr>
                                        <p:cTn id="7" dur="1000" fill="hold">
                                          <p:stCondLst>
                                            <p:cond delay="1000"/>
                                          </p:stCondLst>
                                        </p:cTn>
                                        <p:tgtEl>
                                          <p:spTgt spid="14"/>
                                        </p:tgtEl>
                                        <p:attrNameLst>
                                          <p:attrName>r</p:attrName>
                                        </p:attrNameLst>
                                      </p:cBhvr>
                                    </p:animRot>
                                    <p:animRot by="240000">
                                      <p:cBhvr>
                                        <p:cTn id="8" dur="1000" fill="hold">
                                          <p:stCondLst>
                                            <p:cond delay="2000"/>
                                          </p:stCondLst>
                                        </p:cTn>
                                        <p:tgtEl>
                                          <p:spTgt spid="14"/>
                                        </p:tgtEl>
                                        <p:attrNameLst>
                                          <p:attrName>r</p:attrName>
                                        </p:attrNameLst>
                                      </p:cBhvr>
                                    </p:animRot>
                                    <p:animRot by="-240000">
                                      <p:cBhvr>
                                        <p:cTn id="9" dur="1000" fill="hold">
                                          <p:stCondLst>
                                            <p:cond delay="3000"/>
                                          </p:stCondLst>
                                        </p:cTn>
                                        <p:tgtEl>
                                          <p:spTgt spid="14"/>
                                        </p:tgtEl>
                                        <p:attrNameLst>
                                          <p:attrName>r</p:attrName>
                                        </p:attrNameLst>
                                      </p:cBhvr>
                                    </p:animRot>
                                    <p:animRot by="120000">
                                      <p:cBhvr>
                                        <p:cTn id="10" dur="1000" fill="hold">
                                          <p:stCondLst>
                                            <p:cond delay="40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2051071" y="45964"/>
            <a:ext cx="8429687" cy="5619791"/>
          </a:xfrm>
          <a:prstGeom prst="rect">
            <a:avLst/>
          </a:prstGeom>
        </p:spPr>
      </p:pic>
      <p:pic>
        <p:nvPicPr>
          <p:cNvPr id="3" name="Picture 3"/>
          <p:cNvPicPr>
            <a:picLocks noChangeAspect="1"/>
          </p:cNvPicPr>
          <p:nvPr/>
        </p:nvPicPr>
        <p:blipFill>
          <a:blip r:embed="rId5"/>
          <a:srcRect l="49624" t="73257" r="4017" b="3331"/>
          <a:stretch>
            <a:fillRect/>
          </a:stretch>
        </p:blipFill>
        <p:spPr>
          <a:xfrm>
            <a:off x="3072219" y="197060"/>
            <a:ext cx="2999562" cy="1514807"/>
          </a:xfrm>
          <a:prstGeom prst="rect">
            <a:avLst/>
          </a:prstGeom>
        </p:spPr>
      </p:pic>
      <p:sp>
        <p:nvSpPr>
          <p:cNvPr id="5" name="Freeform 5">
            <a:hlinkClick r:id="rId6" action="ppaction://hlinksldjump"/>
          </p:cNvPr>
          <p:cNvSpPr/>
          <p:nvPr/>
        </p:nvSpPr>
        <p:spPr>
          <a:xfrm>
            <a:off x="731660" y="1695329"/>
            <a:ext cx="3482547" cy="484709"/>
          </a:xfrm>
          <a:custGeom>
            <a:avLst/>
            <a:gdLst/>
            <a:ahLst/>
            <a:cxnLst/>
            <a:rect l="l" t="t" r="r" b="b"/>
            <a:pathLst>
              <a:path w="1728210" h="240536">
                <a:moveTo>
                  <a:pt x="55577" y="0"/>
                </a:moveTo>
                <a:lnTo>
                  <a:pt x="1672633" y="0"/>
                </a:lnTo>
                <a:cubicBezTo>
                  <a:pt x="1703327" y="0"/>
                  <a:pt x="1728210" y="24882"/>
                  <a:pt x="1728210" y="55577"/>
                </a:cubicBezTo>
                <a:lnTo>
                  <a:pt x="1728210" y="184960"/>
                </a:lnTo>
                <a:cubicBezTo>
                  <a:pt x="1728210" y="215654"/>
                  <a:pt x="1703327" y="240536"/>
                  <a:pt x="1672633" y="240536"/>
                </a:cubicBezTo>
                <a:lnTo>
                  <a:pt x="55577" y="240536"/>
                </a:lnTo>
                <a:cubicBezTo>
                  <a:pt x="24882" y="240536"/>
                  <a:pt x="0" y="215654"/>
                  <a:pt x="0" y="184960"/>
                </a:cubicBezTo>
                <a:lnTo>
                  <a:pt x="0" y="55577"/>
                </a:lnTo>
                <a:cubicBezTo>
                  <a:pt x="0" y="24882"/>
                  <a:pt x="24882" y="0"/>
                  <a:pt x="55577" y="0"/>
                </a:cubicBezTo>
                <a:close/>
              </a:path>
            </a:pathLst>
          </a:custGeom>
          <a:solidFill>
            <a:srgbClr val="2B3467"/>
          </a:solidFill>
        </p:spPr>
      </p:sp>
      <p:sp>
        <p:nvSpPr>
          <p:cNvPr id="6" name="TextBox 6"/>
          <p:cNvSpPr txBox="1"/>
          <p:nvPr/>
        </p:nvSpPr>
        <p:spPr>
          <a:xfrm>
            <a:off x="731660" y="1656941"/>
            <a:ext cx="1637888" cy="1676278"/>
          </a:xfrm>
          <a:prstGeom prst="rect">
            <a:avLst/>
          </a:prstGeom>
        </p:spPr>
        <p:txBody>
          <a:bodyPr lIns="50800" tIns="50800" rIns="50800" bIns="50800" rtlCol="0" anchor="ctr"/>
          <a:lstStyle/>
          <a:p>
            <a:pPr algn="ctr">
              <a:lnSpc>
                <a:spcPts val="1399"/>
              </a:lnSpc>
              <a:spcBef>
                <a:spcPct val="0"/>
              </a:spcBef>
            </a:pPr>
            <a:endParaRPr/>
          </a:p>
        </p:txBody>
      </p:sp>
      <p:sp>
        <p:nvSpPr>
          <p:cNvPr id="8" name="Freeform 8">
            <a:hlinkClick r:id="rId7" action="ppaction://hlinksldjump"/>
          </p:cNvPr>
          <p:cNvSpPr/>
          <p:nvPr/>
        </p:nvSpPr>
        <p:spPr>
          <a:xfrm>
            <a:off x="731660" y="2371151"/>
            <a:ext cx="3482547" cy="484709"/>
          </a:xfrm>
          <a:custGeom>
            <a:avLst/>
            <a:gdLst/>
            <a:ahLst/>
            <a:cxnLst/>
            <a:rect l="l" t="t" r="r" b="b"/>
            <a:pathLst>
              <a:path w="1728210" h="240536">
                <a:moveTo>
                  <a:pt x="55577" y="0"/>
                </a:moveTo>
                <a:lnTo>
                  <a:pt x="1672633" y="0"/>
                </a:lnTo>
                <a:cubicBezTo>
                  <a:pt x="1703327" y="0"/>
                  <a:pt x="1728210" y="24882"/>
                  <a:pt x="1728210" y="55577"/>
                </a:cubicBezTo>
                <a:lnTo>
                  <a:pt x="1728210" y="184960"/>
                </a:lnTo>
                <a:cubicBezTo>
                  <a:pt x="1728210" y="215654"/>
                  <a:pt x="1703327" y="240536"/>
                  <a:pt x="1672633" y="240536"/>
                </a:cubicBezTo>
                <a:lnTo>
                  <a:pt x="55577" y="240536"/>
                </a:lnTo>
                <a:cubicBezTo>
                  <a:pt x="24882" y="240536"/>
                  <a:pt x="0" y="215654"/>
                  <a:pt x="0" y="184960"/>
                </a:cubicBezTo>
                <a:lnTo>
                  <a:pt x="0" y="55577"/>
                </a:lnTo>
                <a:cubicBezTo>
                  <a:pt x="0" y="24882"/>
                  <a:pt x="24882" y="0"/>
                  <a:pt x="55577" y="0"/>
                </a:cubicBezTo>
                <a:close/>
              </a:path>
            </a:pathLst>
          </a:custGeom>
          <a:solidFill>
            <a:srgbClr val="2B3467"/>
          </a:solidFill>
        </p:spPr>
      </p:sp>
      <p:sp>
        <p:nvSpPr>
          <p:cNvPr id="9" name="TextBox 9"/>
          <p:cNvSpPr txBox="1"/>
          <p:nvPr/>
        </p:nvSpPr>
        <p:spPr>
          <a:xfrm>
            <a:off x="731660" y="2332763"/>
            <a:ext cx="1637888" cy="1676278"/>
          </a:xfrm>
          <a:prstGeom prst="rect">
            <a:avLst/>
          </a:prstGeom>
        </p:spPr>
        <p:txBody>
          <a:bodyPr lIns="50800" tIns="50800" rIns="50800" bIns="50800" rtlCol="0" anchor="ctr"/>
          <a:lstStyle/>
          <a:p>
            <a:pPr algn="ctr">
              <a:lnSpc>
                <a:spcPts val="1399"/>
              </a:lnSpc>
              <a:spcBef>
                <a:spcPct val="0"/>
              </a:spcBef>
            </a:pPr>
            <a:endParaRPr/>
          </a:p>
        </p:txBody>
      </p:sp>
      <p:sp>
        <p:nvSpPr>
          <p:cNvPr id="11" name="Freeform 11">
            <a:hlinkClick r:id="rId8" action="ppaction://hlinksldjump"/>
          </p:cNvPr>
          <p:cNvSpPr/>
          <p:nvPr/>
        </p:nvSpPr>
        <p:spPr>
          <a:xfrm>
            <a:off x="731660" y="3047951"/>
            <a:ext cx="3482547" cy="484709"/>
          </a:xfrm>
          <a:custGeom>
            <a:avLst/>
            <a:gdLst/>
            <a:ahLst/>
            <a:cxnLst/>
            <a:rect l="l" t="t" r="r" b="b"/>
            <a:pathLst>
              <a:path w="1728210" h="240536">
                <a:moveTo>
                  <a:pt x="55577" y="0"/>
                </a:moveTo>
                <a:lnTo>
                  <a:pt x="1672633" y="0"/>
                </a:lnTo>
                <a:cubicBezTo>
                  <a:pt x="1703327" y="0"/>
                  <a:pt x="1728210" y="24882"/>
                  <a:pt x="1728210" y="55577"/>
                </a:cubicBezTo>
                <a:lnTo>
                  <a:pt x="1728210" y="184960"/>
                </a:lnTo>
                <a:cubicBezTo>
                  <a:pt x="1728210" y="215654"/>
                  <a:pt x="1703327" y="240536"/>
                  <a:pt x="1672633" y="240536"/>
                </a:cubicBezTo>
                <a:lnTo>
                  <a:pt x="55577" y="240536"/>
                </a:lnTo>
                <a:cubicBezTo>
                  <a:pt x="24882" y="240536"/>
                  <a:pt x="0" y="215654"/>
                  <a:pt x="0" y="184960"/>
                </a:cubicBezTo>
                <a:lnTo>
                  <a:pt x="0" y="55577"/>
                </a:lnTo>
                <a:cubicBezTo>
                  <a:pt x="0" y="24882"/>
                  <a:pt x="24882" y="0"/>
                  <a:pt x="55577" y="0"/>
                </a:cubicBezTo>
                <a:close/>
              </a:path>
            </a:pathLst>
          </a:custGeom>
          <a:solidFill>
            <a:srgbClr val="2B3467"/>
          </a:solidFill>
        </p:spPr>
      </p:sp>
      <p:sp>
        <p:nvSpPr>
          <p:cNvPr id="12" name="TextBox 12"/>
          <p:cNvSpPr txBox="1"/>
          <p:nvPr/>
        </p:nvSpPr>
        <p:spPr>
          <a:xfrm>
            <a:off x="731660" y="3009563"/>
            <a:ext cx="1637888" cy="1676278"/>
          </a:xfrm>
          <a:prstGeom prst="rect">
            <a:avLst/>
          </a:prstGeom>
        </p:spPr>
        <p:txBody>
          <a:bodyPr lIns="50800" tIns="50800" rIns="50800" bIns="50800" rtlCol="0" anchor="ctr"/>
          <a:lstStyle/>
          <a:p>
            <a:pPr algn="ctr">
              <a:lnSpc>
                <a:spcPts val="1399"/>
              </a:lnSpc>
              <a:spcBef>
                <a:spcPct val="0"/>
              </a:spcBef>
            </a:pPr>
            <a:endParaRPr/>
          </a:p>
        </p:txBody>
      </p:sp>
      <p:sp>
        <p:nvSpPr>
          <p:cNvPr id="14" name="Freeform 14">
            <a:hlinkClick r:id="rId9" action="ppaction://hlinksldjump"/>
          </p:cNvPr>
          <p:cNvSpPr/>
          <p:nvPr/>
        </p:nvSpPr>
        <p:spPr>
          <a:xfrm>
            <a:off x="731660" y="3724751"/>
            <a:ext cx="3482547" cy="484709"/>
          </a:xfrm>
          <a:custGeom>
            <a:avLst/>
            <a:gdLst/>
            <a:ahLst/>
            <a:cxnLst/>
            <a:rect l="l" t="t" r="r" b="b"/>
            <a:pathLst>
              <a:path w="1728210" h="240536">
                <a:moveTo>
                  <a:pt x="55577" y="0"/>
                </a:moveTo>
                <a:lnTo>
                  <a:pt x="1672633" y="0"/>
                </a:lnTo>
                <a:cubicBezTo>
                  <a:pt x="1703327" y="0"/>
                  <a:pt x="1728210" y="24882"/>
                  <a:pt x="1728210" y="55577"/>
                </a:cubicBezTo>
                <a:lnTo>
                  <a:pt x="1728210" y="184960"/>
                </a:lnTo>
                <a:cubicBezTo>
                  <a:pt x="1728210" y="215654"/>
                  <a:pt x="1703327" y="240536"/>
                  <a:pt x="1672633" y="240536"/>
                </a:cubicBezTo>
                <a:lnTo>
                  <a:pt x="55577" y="240536"/>
                </a:lnTo>
                <a:cubicBezTo>
                  <a:pt x="24882" y="240536"/>
                  <a:pt x="0" y="215654"/>
                  <a:pt x="0" y="184960"/>
                </a:cubicBezTo>
                <a:lnTo>
                  <a:pt x="0" y="55577"/>
                </a:lnTo>
                <a:cubicBezTo>
                  <a:pt x="0" y="24882"/>
                  <a:pt x="24882" y="0"/>
                  <a:pt x="55577" y="0"/>
                </a:cubicBezTo>
                <a:close/>
              </a:path>
            </a:pathLst>
          </a:custGeom>
          <a:solidFill>
            <a:srgbClr val="2B3467"/>
          </a:solidFill>
        </p:spPr>
      </p:sp>
      <p:sp>
        <p:nvSpPr>
          <p:cNvPr id="15" name="TextBox 15"/>
          <p:cNvSpPr txBox="1"/>
          <p:nvPr/>
        </p:nvSpPr>
        <p:spPr>
          <a:xfrm>
            <a:off x="731660" y="3686363"/>
            <a:ext cx="1637888" cy="1676278"/>
          </a:xfrm>
          <a:prstGeom prst="rect">
            <a:avLst/>
          </a:prstGeom>
        </p:spPr>
        <p:txBody>
          <a:bodyPr lIns="50800" tIns="50800" rIns="50800" bIns="50800" rtlCol="0" anchor="ctr"/>
          <a:lstStyle/>
          <a:p>
            <a:pPr algn="ctr">
              <a:lnSpc>
                <a:spcPts val="1399"/>
              </a:lnSpc>
              <a:spcBef>
                <a:spcPct val="0"/>
              </a:spcBef>
            </a:pPr>
            <a:endParaRPr/>
          </a:p>
        </p:txBody>
      </p:sp>
      <p:sp>
        <p:nvSpPr>
          <p:cNvPr id="17" name="Freeform 17">
            <a:hlinkClick r:id="rId10" action="ppaction://hlinksldjump"/>
          </p:cNvPr>
          <p:cNvSpPr/>
          <p:nvPr/>
        </p:nvSpPr>
        <p:spPr>
          <a:xfrm>
            <a:off x="731660" y="4371385"/>
            <a:ext cx="3482547" cy="484709"/>
          </a:xfrm>
          <a:custGeom>
            <a:avLst/>
            <a:gdLst/>
            <a:ahLst/>
            <a:cxnLst/>
            <a:rect l="l" t="t" r="r" b="b"/>
            <a:pathLst>
              <a:path w="1728210" h="240536">
                <a:moveTo>
                  <a:pt x="55577" y="0"/>
                </a:moveTo>
                <a:lnTo>
                  <a:pt x="1672633" y="0"/>
                </a:lnTo>
                <a:cubicBezTo>
                  <a:pt x="1703327" y="0"/>
                  <a:pt x="1728210" y="24882"/>
                  <a:pt x="1728210" y="55577"/>
                </a:cubicBezTo>
                <a:lnTo>
                  <a:pt x="1728210" y="184960"/>
                </a:lnTo>
                <a:cubicBezTo>
                  <a:pt x="1728210" y="215654"/>
                  <a:pt x="1703327" y="240536"/>
                  <a:pt x="1672633" y="240536"/>
                </a:cubicBezTo>
                <a:lnTo>
                  <a:pt x="55577" y="240536"/>
                </a:lnTo>
                <a:cubicBezTo>
                  <a:pt x="24882" y="240536"/>
                  <a:pt x="0" y="215654"/>
                  <a:pt x="0" y="184960"/>
                </a:cubicBezTo>
                <a:lnTo>
                  <a:pt x="0" y="55577"/>
                </a:lnTo>
                <a:cubicBezTo>
                  <a:pt x="0" y="24882"/>
                  <a:pt x="24882" y="0"/>
                  <a:pt x="55577" y="0"/>
                </a:cubicBezTo>
                <a:close/>
              </a:path>
            </a:pathLst>
          </a:custGeom>
          <a:solidFill>
            <a:srgbClr val="2B3467"/>
          </a:solidFill>
        </p:spPr>
      </p:sp>
      <p:sp>
        <p:nvSpPr>
          <p:cNvPr id="18" name="TextBox 18"/>
          <p:cNvSpPr txBox="1"/>
          <p:nvPr/>
        </p:nvSpPr>
        <p:spPr>
          <a:xfrm>
            <a:off x="731660" y="4332997"/>
            <a:ext cx="1637888" cy="1676278"/>
          </a:xfrm>
          <a:prstGeom prst="rect">
            <a:avLst/>
          </a:prstGeom>
        </p:spPr>
        <p:txBody>
          <a:bodyPr lIns="50800" tIns="50800" rIns="50800" bIns="50800" rtlCol="0" anchor="ctr"/>
          <a:lstStyle/>
          <a:p>
            <a:pPr algn="ctr">
              <a:lnSpc>
                <a:spcPts val="1399"/>
              </a:lnSpc>
              <a:spcBef>
                <a:spcPct val="0"/>
              </a:spcBef>
            </a:pPr>
            <a:endParaRPr/>
          </a:p>
        </p:txBody>
      </p:sp>
      <p:sp>
        <p:nvSpPr>
          <p:cNvPr id="20" name="Freeform 20">
            <a:hlinkClick r:id="rId11" action="ppaction://hlinksldjump"/>
          </p:cNvPr>
          <p:cNvSpPr/>
          <p:nvPr/>
        </p:nvSpPr>
        <p:spPr>
          <a:xfrm>
            <a:off x="5130199" y="1695329"/>
            <a:ext cx="3529299" cy="484709"/>
          </a:xfrm>
          <a:custGeom>
            <a:avLst/>
            <a:gdLst/>
            <a:ahLst/>
            <a:cxnLst/>
            <a:rect l="l" t="t" r="r" b="b"/>
            <a:pathLst>
              <a:path w="1751411" h="240536">
                <a:moveTo>
                  <a:pt x="54840" y="0"/>
                </a:moveTo>
                <a:lnTo>
                  <a:pt x="1696570" y="0"/>
                </a:lnTo>
                <a:cubicBezTo>
                  <a:pt x="1726858" y="0"/>
                  <a:pt x="1751411" y="24553"/>
                  <a:pt x="1751411" y="54840"/>
                </a:cubicBezTo>
                <a:lnTo>
                  <a:pt x="1751411" y="185696"/>
                </a:lnTo>
                <a:cubicBezTo>
                  <a:pt x="1751411" y="215983"/>
                  <a:pt x="1726858" y="240536"/>
                  <a:pt x="1696570" y="240536"/>
                </a:cubicBezTo>
                <a:lnTo>
                  <a:pt x="54840" y="240536"/>
                </a:lnTo>
                <a:cubicBezTo>
                  <a:pt x="24553" y="240536"/>
                  <a:pt x="0" y="215983"/>
                  <a:pt x="0" y="185696"/>
                </a:cubicBezTo>
                <a:lnTo>
                  <a:pt x="0" y="54840"/>
                </a:lnTo>
                <a:cubicBezTo>
                  <a:pt x="0" y="24553"/>
                  <a:pt x="24553" y="0"/>
                  <a:pt x="54840" y="0"/>
                </a:cubicBezTo>
                <a:close/>
              </a:path>
            </a:pathLst>
          </a:custGeom>
          <a:solidFill>
            <a:srgbClr val="2B3467"/>
          </a:solidFill>
        </p:spPr>
      </p:sp>
      <p:sp>
        <p:nvSpPr>
          <p:cNvPr id="21" name="TextBox 21"/>
          <p:cNvSpPr txBox="1"/>
          <p:nvPr/>
        </p:nvSpPr>
        <p:spPr>
          <a:xfrm>
            <a:off x="5130199" y="1656941"/>
            <a:ext cx="1637888" cy="1676278"/>
          </a:xfrm>
          <a:prstGeom prst="rect">
            <a:avLst/>
          </a:prstGeom>
        </p:spPr>
        <p:txBody>
          <a:bodyPr lIns="50800" tIns="50800" rIns="50800" bIns="50800" rtlCol="0" anchor="ctr"/>
          <a:lstStyle/>
          <a:p>
            <a:pPr algn="ctr">
              <a:lnSpc>
                <a:spcPts val="1399"/>
              </a:lnSpc>
              <a:spcBef>
                <a:spcPct val="0"/>
              </a:spcBef>
            </a:pPr>
            <a:endParaRPr/>
          </a:p>
        </p:txBody>
      </p:sp>
      <p:sp>
        <p:nvSpPr>
          <p:cNvPr id="23" name="Freeform 23">
            <a:hlinkClick r:id="rId12" action="ppaction://hlinksldjump"/>
          </p:cNvPr>
          <p:cNvSpPr/>
          <p:nvPr/>
        </p:nvSpPr>
        <p:spPr>
          <a:xfrm>
            <a:off x="5130199" y="2371151"/>
            <a:ext cx="3529299" cy="484709"/>
          </a:xfrm>
          <a:custGeom>
            <a:avLst/>
            <a:gdLst/>
            <a:ahLst/>
            <a:cxnLst/>
            <a:rect l="l" t="t" r="r" b="b"/>
            <a:pathLst>
              <a:path w="1751411" h="240536">
                <a:moveTo>
                  <a:pt x="54840" y="0"/>
                </a:moveTo>
                <a:lnTo>
                  <a:pt x="1696570" y="0"/>
                </a:lnTo>
                <a:cubicBezTo>
                  <a:pt x="1726858" y="0"/>
                  <a:pt x="1751411" y="24553"/>
                  <a:pt x="1751411" y="54840"/>
                </a:cubicBezTo>
                <a:lnTo>
                  <a:pt x="1751411" y="185696"/>
                </a:lnTo>
                <a:cubicBezTo>
                  <a:pt x="1751411" y="215983"/>
                  <a:pt x="1726858" y="240536"/>
                  <a:pt x="1696570" y="240536"/>
                </a:cubicBezTo>
                <a:lnTo>
                  <a:pt x="54840" y="240536"/>
                </a:lnTo>
                <a:cubicBezTo>
                  <a:pt x="24553" y="240536"/>
                  <a:pt x="0" y="215983"/>
                  <a:pt x="0" y="185696"/>
                </a:cubicBezTo>
                <a:lnTo>
                  <a:pt x="0" y="54840"/>
                </a:lnTo>
                <a:cubicBezTo>
                  <a:pt x="0" y="24553"/>
                  <a:pt x="24553" y="0"/>
                  <a:pt x="54840" y="0"/>
                </a:cubicBezTo>
                <a:close/>
              </a:path>
            </a:pathLst>
          </a:custGeom>
          <a:solidFill>
            <a:srgbClr val="2B3467"/>
          </a:solidFill>
        </p:spPr>
      </p:sp>
      <p:sp>
        <p:nvSpPr>
          <p:cNvPr id="24" name="TextBox 24"/>
          <p:cNvSpPr txBox="1"/>
          <p:nvPr/>
        </p:nvSpPr>
        <p:spPr>
          <a:xfrm>
            <a:off x="5130199" y="2332763"/>
            <a:ext cx="1637888" cy="1676278"/>
          </a:xfrm>
          <a:prstGeom prst="rect">
            <a:avLst/>
          </a:prstGeom>
        </p:spPr>
        <p:txBody>
          <a:bodyPr lIns="50800" tIns="50800" rIns="50800" bIns="50800" rtlCol="0" anchor="ctr"/>
          <a:lstStyle/>
          <a:p>
            <a:pPr algn="ctr">
              <a:lnSpc>
                <a:spcPts val="1399"/>
              </a:lnSpc>
              <a:spcBef>
                <a:spcPct val="0"/>
              </a:spcBef>
            </a:pPr>
            <a:endParaRPr/>
          </a:p>
        </p:txBody>
      </p:sp>
      <p:pic>
        <p:nvPicPr>
          <p:cNvPr id="25" name="Picture 25"/>
          <p:cNvPicPr>
            <a:picLocks noChangeAspect="1"/>
          </p:cNvPicPr>
          <p:nvPr/>
        </p:nvPicPr>
        <p:blipFill>
          <a:blip r:embed="rId13"/>
          <a:srcRect/>
          <a:stretch>
            <a:fillRect/>
          </a:stretch>
        </p:blipFill>
        <p:spPr>
          <a:xfrm>
            <a:off x="7008098" y="2942397"/>
            <a:ext cx="2315059" cy="2326692"/>
          </a:xfrm>
          <a:prstGeom prst="rect">
            <a:avLst/>
          </a:prstGeom>
        </p:spPr>
      </p:pic>
      <p:sp>
        <p:nvSpPr>
          <p:cNvPr id="27" name="Freeform 27">
            <a:hlinkClick r:id="rId14" action="ppaction://hlinksldjump"/>
          </p:cNvPr>
          <p:cNvSpPr/>
          <p:nvPr/>
        </p:nvSpPr>
        <p:spPr>
          <a:xfrm>
            <a:off x="5130199" y="3047951"/>
            <a:ext cx="3529299" cy="484709"/>
          </a:xfrm>
          <a:custGeom>
            <a:avLst/>
            <a:gdLst/>
            <a:ahLst/>
            <a:cxnLst/>
            <a:rect l="l" t="t" r="r" b="b"/>
            <a:pathLst>
              <a:path w="1751411" h="240536">
                <a:moveTo>
                  <a:pt x="54840" y="0"/>
                </a:moveTo>
                <a:lnTo>
                  <a:pt x="1696570" y="0"/>
                </a:lnTo>
                <a:cubicBezTo>
                  <a:pt x="1726858" y="0"/>
                  <a:pt x="1751411" y="24553"/>
                  <a:pt x="1751411" y="54840"/>
                </a:cubicBezTo>
                <a:lnTo>
                  <a:pt x="1751411" y="185696"/>
                </a:lnTo>
                <a:cubicBezTo>
                  <a:pt x="1751411" y="215983"/>
                  <a:pt x="1726858" y="240536"/>
                  <a:pt x="1696570" y="240536"/>
                </a:cubicBezTo>
                <a:lnTo>
                  <a:pt x="54840" y="240536"/>
                </a:lnTo>
                <a:cubicBezTo>
                  <a:pt x="24553" y="240536"/>
                  <a:pt x="0" y="215983"/>
                  <a:pt x="0" y="185696"/>
                </a:cubicBezTo>
                <a:lnTo>
                  <a:pt x="0" y="54840"/>
                </a:lnTo>
                <a:cubicBezTo>
                  <a:pt x="0" y="24553"/>
                  <a:pt x="24553" y="0"/>
                  <a:pt x="54840" y="0"/>
                </a:cubicBezTo>
                <a:close/>
              </a:path>
            </a:pathLst>
          </a:custGeom>
          <a:solidFill>
            <a:srgbClr val="2B3467"/>
          </a:solidFill>
        </p:spPr>
      </p:sp>
      <p:sp>
        <p:nvSpPr>
          <p:cNvPr id="28" name="TextBox 28"/>
          <p:cNvSpPr txBox="1"/>
          <p:nvPr/>
        </p:nvSpPr>
        <p:spPr>
          <a:xfrm>
            <a:off x="5130199" y="3009563"/>
            <a:ext cx="1637888" cy="1676278"/>
          </a:xfrm>
          <a:prstGeom prst="rect">
            <a:avLst/>
          </a:prstGeom>
        </p:spPr>
        <p:txBody>
          <a:bodyPr lIns="50800" tIns="50800" rIns="50800" bIns="50800" rtlCol="0" anchor="ctr"/>
          <a:lstStyle/>
          <a:p>
            <a:pPr algn="ctr">
              <a:lnSpc>
                <a:spcPts val="1399"/>
              </a:lnSpc>
              <a:spcBef>
                <a:spcPct val="0"/>
              </a:spcBef>
            </a:pPr>
            <a:endParaRPr/>
          </a:p>
        </p:txBody>
      </p:sp>
      <p:sp>
        <p:nvSpPr>
          <p:cNvPr id="30" name="Freeform 30">
            <a:hlinkClick r:id="rId15" action="ppaction://hlinksldjump"/>
          </p:cNvPr>
          <p:cNvSpPr/>
          <p:nvPr/>
        </p:nvSpPr>
        <p:spPr>
          <a:xfrm>
            <a:off x="5130199" y="3724751"/>
            <a:ext cx="3529299" cy="484709"/>
          </a:xfrm>
          <a:custGeom>
            <a:avLst/>
            <a:gdLst/>
            <a:ahLst/>
            <a:cxnLst/>
            <a:rect l="l" t="t" r="r" b="b"/>
            <a:pathLst>
              <a:path w="1751411" h="240536">
                <a:moveTo>
                  <a:pt x="54840" y="0"/>
                </a:moveTo>
                <a:lnTo>
                  <a:pt x="1696570" y="0"/>
                </a:lnTo>
                <a:cubicBezTo>
                  <a:pt x="1726858" y="0"/>
                  <a:pt x="1751411" y="24553"/>
                  <a:pt x="1751411" y="54840"/>
                </a:cubicBezTo>
                <a:lnTo>
                  <a:pt x="1751411" y="185696"/>
                </a:lnTo>
                <a:cubicBezTo>
                  <a:pt x="1751411" y="215983"/>
                  <a:pt x="1726858" y="240536"/>
                  <a:pt x="1696570" y="240536"/>
                </a:cubicBezTo>
                <a:lnTo>
                  <a:pt x="54840" y="240536"/>
                </a:lnTo>
                <a:cubicBezTo>
                  <a:pt x="24553" y="240536"/>
                  <a:pt x="0" y="215983"/>
                  <a:pt x="0" y="185696"/>
                </a:cubicBezTo>
                <a:lnTo>
                  <a:pt x="0" y="54840"/>
                </a:lnTo>
                <a:cubicBezTo>
                  <a:pt x="0" y="24553"/>
                  <a:pt x="24553" y="0"/>
                  <a:pt x="54840" y="0"/>
                </a:cubicBezTo>
                <a:close/>
              </a:path>
            </a:pathLst>
          </a:custGeom>
          <a:solidFill>
            <a:srgbClr val="2B3467"/>
          </a:solidFill>
        </p:spPr>
      </p:sp>
      <p:sp>
        <p:nvSpPr>
          <p:cNvPr id="31" name="TextBox 31"/>
          <p:cNvSpPr txBox="1"/>
          <p:nvPr/>
        </p:nvSpPr>
        <p:spPr>
          <a:xfrm>
            <a:off x="5130199" y="3686363"/>
            <a:ext cx="1637888" cy="1676278"/>
          </a:xfrm>
          <a:prstGeom prst="rect">
            <a:avLst/>
          </a:prstGeom>
        </p:spPr>
        <p:txBody>
          <a:bodyPr lIns="50800" tIns="50800" rIns="50800" bIns="50800" rtlCol="0" anchor="ctr"/>
          <a:lstStyle/>
          <a:p>
            <a:pPr algn="ctr">
              <a:lnSpc>
                <a:spcPts val="1399"/>
              </a:lnSpc>
              <a:spcBef>
                <a:spcPct val="0"/>
              </a:spcBef>
            </a:pPr>
            <a:endParaRPr/>
          </a:p>
        </p:txBody>
      </p:sp>
      <p:sp>
        <p:nvSpPr>
          <p:cNvPr id="33" name="Freeform 33">
            <a:hlinkClick r:id="rId16" action="ppaction://hlinksldjump"/>
          </p:cNvPr>
          <p:cNvSpPr/>
          <p:nvPr/>
        </p:nvSpPr>
        <p:spPr>
          <a:xfrm>
            <a:off x="5130199" y="4371385"/>
            <a:ext cx="3529299" cy="484709"/>
          </a:xfrm>
          <a:custGeom>
            <a:avLst/>
            <a:gdLst/>
            <a:ahLst/>
            <a:cxnLst/>
            <a:rect l="l" t="t" r="r" b="b"/>
            <a:pathLst>
              <a:path w="1751411" h="240536">
                <a:moveTo>
                  <a:pt x="54840" y="0"/>
                </a:moveTo>
                <a:lnTo>
                  <a:pt x="1696570" y="0"/>
                </a:lnTo>
                <a:cubicBezTo>
                  <a:pt x="1726858" y="0"/>
                  <a:pt x="1751411" y="24553"/>
                  <a:pt x="1751411" y="54840"/>
                </a:cubicBezTo>
                <a:lnTo>
                  <a:pt x="1751411" y="185696"/>
                </a:lnTo>
                <a:cubicBezTo>
                  <a:pt x="1751411" y="215983"/>
                  <a:pt x="1726858" y="240536"/>
                  <a:pt x="1696570" y="240536"/>
                </a:cubicBezTo>
                <a:lnTo>
                  <a:pt x="54840" y="240536"/>
                </a:lnTo>
                <a:cubicBezTo>
                  <a:pt x="24553" y="240536"/>
                  <a:pt x="0" y="215983"/>
                  <a:pt x="0" y="185696"/>
                </a:cubicBezTo>
                <a:lnTo>
                  <a:pt x="0" y="54840"/>
                </a:lnTo>
                <a:cubicBezTo>
                  <a:pt x="0" y="24553"/>
                  <a:pt x="24553" y="0"/>
                  <a:pt x="54840" y="0"/>
                </a:cubicBezTo>
                <a:close/>
              </a:path>
            </a:pathLst>
          </a:custGeom>
          <a:solidFill>
            <a:srgbClr val="2B3467"/>
          </a:solidFill>
        </p:spPr>
      </p:sp>
      <p:sp>
        <p:nvSpPr>
          <p:cNvPr id="34" name="TextBox 34"/>
          <p:cNvSpPr txBox="1"/>
          <p:nvPr/>
        </p:nvSpPr>
        <p:spPr>
          <a:xfrm>
            <a:off x="5130199" y="4332997"/>
            <a:ext cx="1637888" cy="1676278"/>
          </a:xfrm>
          <a:prstGeom prst="rect">
            <a:avLst/>
          </a:prstGeom>
        </p:spPr>
        <p:txBody>
          <a:bodyPr lIns="50800" tIns="50800" rIns="50800" bIns="50800" rtlCol="0" anchor="ctr"/>
          <a:lstStyle/>
          <a:p>
            <a:pPr algn="ctr">
              <a:lnSpc>
                <a:spcPts val="1399"/>
              </a:lnSpc>
              <a:spcBef>
                <a:spcPct val="0"/>
              </a:spcBef>
            </a:pPr>
            <a:endParaRPr/>
          </a:p>
        </p:txBody>
      </p:sp>
      <p:sp>
        <p:nvSpPr>
          <p:cNvPr id="36" name="Freeform 36">
            <a:hlinkClick r:id="rId6" action="ppaction://hlinksldjump"/>
          </p:cNvPr>
          <p:cNvSpPr/>
          <p:nvPr/>
        </p:nvSpPr>
        <p:spPr>
          <a:xfrm rot="5400000">
            <a:off x="3852402" y="1816375"/>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sp>
      <p:sp>
        <p:nvSpPr>
          <p:cNvPr id="37" name="TextBox 37"/>
          <p:cNvSpPr txBox="1"/>
          <p:nvPr/>
        </p:nvSpPr>
        <p:spPr>
          <a:xfrm rot="5400000">
            <a:off x="3916931" y="1878113"/>
            <a:ext cx="190626" cy="119141"/>
          </a:xfrm>
          <a:prstGeom prst="rect">
            <a:avLst/>
          </a:prstGeom>
        </p:spPr>
        <p:txBody>
          <a:bodyPr lIns="50800" tIns="50800" rIns="50800" bIns="50800" rtlCol="0" anchor="ctr"/>
          <a:lstStyle/>
          <a:p>
            <a:pPr algn="ctr">
              <a:lnSpc>
                <a:spcPts val="1399"/>
              </a:lnSpc>
            </a:pPr>
            <a:endParaRPr/>
          </a:p>
        </p:txBody>
      </p:sp>
      <p:sp>
        <p:nvSpPr>
          <p:cNvPr id="39" name="Freeform 39"/>
          <p:cNvSpPr/>
          <p:nvPr/>
        </p:nvSpPr>
        <p:spPr>
          <a:xfrm rot="5400000">
            <a:off x="3852402" y="2485411"/>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sp>
      <p:sp>
        <p:nvSpPr>
          <p:cNvPr id="40" name="TextBox 40">
            <a:hlinkClick r:id="rId7" action="ppaction://hlinksldjump"/>
          </p:cNvPr>
          <p:cNvSpPr txBox="1"/>
          <p:nvPr/>
        </p:nvSpPr>
        <p:spPr>
          <a:xfrm rot="5400000">
            <a:off x="3916931" y="2553935"/>
            <a:ext cx="190626" cy="119141"/>
          </a:xfrm>
          <a:prstGeom prst="rect">
            <a:avLst/>
          </a:prstGeom>
        </p:spPr>
        <p:txBody>
          <a:bodyPr lIns="50800" tIns="50800" rIns="50800" bIns="50800" rtlCol="0" anchor="ctr"/>
          <a:lstStyle/>
          <a:p>
            <a:pPr algn="ctr">
              <a:lnSpc>
                <a:spcPts val="1399"/>
              </a:lnSpc>
            </a:pPr>
            <a:endParaRPr/>
          </a:p>
        </p:txBody>
      </p:sp>
      <p:sp>
        <p:nvSpPr>
          <p:cNvPr id="42" name="Freeform 42">
            <a:hlinkClick r:id="rId8" action="ppaction://hlinksldjump"/>
          </p:cNvPr>
          <p:cNvSpPr/>
          <p:nvPr/>
        </p:nvSpPr>
        <p:spPr>
          <a:xfrm rot="5400000">
            <a:off x="3852401" y="3161884"/>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sp>
      <p:sp>
        <p:nvSpPr>
          <p:cNvPr id="43" name="TextBox 43"/>
          <p:cNvSpPr txBox="1"/>
          <p:nvPr/>
        </p:nvSpPr>
        <p:spPr>
          <a:xfrm rot="5400000">
            <a:off x="3916931" y="3230735"/>
            <a:ext cx="190626" cy="119141"/>
          </a:xfrm>
          <a:prstGeom prst="rect">
            <a:avLst/>
          </a:prstGeom>
        </p:spPr>
        <p:txBody>
          <a:bodyPr lIns="50800" tIns="50800" rIns="50800" bIns="50800" rtlCol="0" anchor="ctr"/>
          <a:lstStyle/>
          <a:p>
            <a:pPr algn="ctr">
              <a:lnSpc>
                <a:spcPts val="1399"/>
              </a:lnSpc>
            </a:pPr>
            <a:endParaRPr/>
          </a:p>
        </p:txBody>
      </p:sp>
      <p:sp>
        <p:nvSpPr>
          <p:cNvPr id="45" name="Freeform 45"/>
          <p:cNvSpPr/>
          <p:nvPr/>
        </p:nvSpPr>
        <p:spPr>
          <a:xfrm rot="5400000">
            <a:off x="3852400" y="3839745"/>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txBody>
          <a:bodyPr/>
          <a:lstStyle/>
          <a:p>
            <a:endParaRPr lang="en-ID" dirty="0"/>
          </a:p>
        </p:txBody>
      </p:sp>
      <p:sp>
        <p:nvSpPr>
          <p:cNvPr id="46" name="TextBox 46">
            <a:hlinkClick r:id="rId9" action="ppaction://hlinksldjump"/>
          </p:cNvPr>
          <p:cNvSpPr txBox="1"/>
          <p:nvPr/>
        </p:nvSpPr>
        <p:spPr>
          <a:xfrm rot="5400000">
            <a:off x="3916931" y="3907535"/>
            <a:ext cx="190626" cy="119141"/>
          </a:xfrm>
          <a:prstGeom prst="rect">
            <a:avLst/>
          </a:prstGeom>
        </p:spPr>
        <p:txBody>
          <a:bodyPr lIns="50800" tIns="50800" rIns="50800" bIns="50800" rtlCol="0" anchor="ctr"/>
          <a:lstStyle/>
          <a:p>
            <a:pPr algn="ctr">
              <a:lnSpc>
                <a:spcPts val="1399"/>
              </a:lnSpc>
            </a:pPr>
            <a:endParaRPr/>
          </a:p>
        </p:txBody>
      </p:sp>
      <p:sp>
        <p:nvSpPr>
          <p:cNvPr id="48" name="Freeform 48">
            <a:hlinkClick r:id="rId10" action="ppaction://hlinksldjump"/>
          </p:cNvPr>
          <p:cNvSpPr/>
          <p:nvPr/>
        </p:nvSpPr>
        <p:spPr>
          <a:xfrm rot="5400000">
            <a:off x="3852399" y="4470690"/>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sp>
      <p:sp>
        <p:nvSpPr>
          <p:cNvPr id="49" name="TextBox 49"/>
          <p:cNvSpPr txBox="1"/>
          <p:nvPr/>
        </p:nvSpPr>
        <p:spPr>
          <a:xfrm rot="5400000">
            <a:off x="3916931" y="4554169"/>
            <a:ext cx="190626" cy="119141"/>
          </a:xfrm>
          <a:prstGeom prst="rect">
            <a:avLst/>
          </a:prstGeom>
        </p:spPr>
        <p:txBody>
          <a:bodyPr lIns="50800" tIns="50800" rIns="50800" bIns="50800" rtlCol="0" anchor="ctr"/>
          <a:lstStyle/>
          <a:p>
            <a:pPr algn="ctr">
              <a:lnSpc>
                <a:spcPts val="1399"/>
              </a:lnSpc>
            </a:pPr>
            <a:endParaRPr/>
          </a:p>
        </p:txBody>
      </p:sp>
      <p:sp>
        <p:nvSpPr>
          <p:cNvPr id="51" name="Freeform 51">
            <a:hlinkClick r:id="rId16" action="ppaction://hlinksldjump"/>
          </p:cNvPr>
          <p:cNvSpPr/>
          <p:nvPr/>
        </p:nvSpPr>
        <p:spPr>
          <a:xfrm rot="16200000">
            <a:off x="5229450" y="4492432"/>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sp>
      <p:sp>
        <p:nvSpPr>
          <p:cNvPr id="52" name="TextBox 52"/>
          <p:cNvSpPr txBox="1"/>
          <p:nvPr/>
        </p:nvSpPr>
        <p:spPr>
          <a:xfrm rot="16200000">
            <a:off x="5247352" y="4554169"/>
            <a:ext cx="190626" cy="119141"/>
          </a:xfrm>
          <a:prstGeom prst="rect">
            <a:avLst/>
          </a:prstGeom>
        </p:spPr>
        <p:txBody>
          <a:bodyPr lIns="50800" tIns="50800" rIns="50800" bIns="50800" rtlCol="0" anchor="ctr"/>
          <a:lstStyle/>
          <a:p>
            <a:pPr algn="ctr">
              <a:lnSpc>
                <a:spcPts val="1399"/>
              </a:lnSpc>
            </a:pPr>
            <a:endParaRPr/>
          </a:p>
        </p:txBody>
      </p:sp>
      <p:sp>
        <p:nvSpPr>
          <p:cNvPr id="54" name="Freeform 54">
            <a:hlinkClick r:id="rId15" action="ppaction://hlinksldjump"/>
          </p:cNvPr>
          <p:cNvSpPr/>
          <p:nvPr/>
        </p:nvSpPr>
        <p:spPr>
          <a:xfrm rot="16200000">
            <a:off x="5229451" y="3843535"/>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sp>
      <p:sp>
        <p:nvSpPr>
          <p:cNvPr id="55" name="TextBox 55"/>
          <p:cNvSpPr txBox="1"/>
          <p:nvPr/>
        </p:nvSpPr>
        <p:spPr>
          <a:xfrm rot="16200000">
            <a:off x="5247352" y="3907535"/>
            <a:ext cx="190626" cy="119141"/>
          </a:xfrm>
          <a:prstGeom prst="rect">
            <a:avLst/>
          </a:prstGeom>
        </p:spPr>
        <p:txBody>
          <a:bodyPr lIns="50800" tIns="50800" rIns="50800" bIns="50800" rtlCol="0" anchor="ctr"/>
          <a:lstStyle/>
          <a:p>
            <a:pPr algn="ctr">
              <a:lnSpc>
                <a:spcPts val="1399"/>
              </a:lnSpc>
            </a:pPr>
            <a:endParaRPr/>
          </a:p>
        </p:txBody>
      </p:sp>
      <p:sp>
        <p:nvSpPr>
          <p:cNvPr id="57" name="Freeform 57">
            <a:hlinkClick r:id="rId14" action="ppaction://hlinksldjump"/>
          </p:cNvPr>
          <p:cNvSpPr/>
          <p:nvPr/>
        </p:nvSpPr>
        <p:spPr>
          <a:xfrm rot="16200000">
            <a:off x="5229450" y="3164101"/>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sp>
      <p:sp>
        <p:nvSpPr>
          <p:cNvPr id="58" name="TextBox 58"/>
          <p:cNvSpPr txBox="1"/>
          <p:nvPr/>
        </p:nvSpPr>
        <p:spPr>
          <a:xfrm rot="16200000">
            <a:off x="5247352" y="3230735"/>
            <a:ext cx="190626" cy="119141"/>
          </a:xfrm>
          <a:prstGeom prst="rect">
            <a:avLst/>
          </a:prstGeom>
        </p:spPr>
        <p:txBody>
          <a:bodyPr lIns="50800" tIns="50800" rIns="50800" bIns="50800" rtlCol="0" anchor="ctr"/>
          <a:lstStyle/>
          <a:p>
            <a:pPr algn="ctr">
              <a:lnSpc>
                <a:spcPts val="1399"/>
              </a:lnSpc>
            </a:pPr>
            <a:endParaRPr/>
          </a:p>
        </p:txBody>
      </p:sp>
      <p:sp>
        <p:nvSpPr>
          <p:cNvPr id="60" name="Freeform 60">
            <a:hlinkClick r:id="rId12" action="ppaction://hlinksldjump"/>
          </p:cNvPr>
          <p:cNvSpPr/>
          <p:nvPr/>
        </p:nvSpPr>
        <p:spPr>
          <a:xfrm rot="16200000">
            <a:off x="5228590" y="2483478"/>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sp>
      <p:sp>
        <p:nvSpPr>
          <p:cNvPr id="61" name="TextBox 61"/>
          <p:cNvSpPr txBox="1"/>
          <p:nvPr/>
        </p:nvSpPr>
        <p:spPr>
          <a:xfrm rot="16200000">
            <a:off x="5247352" y="2553935"/>
            <a:ext cx="190626" cy="119141"/>
          </a:xfrm>
          <a:prstGeom prst="rect">
            <a:avLst/>
          </a:prstGeom>
        </p:spPr>
        <p:txBody>
          <a:bodyPr lIns="50800" tIns="50800" rIns="50800" bIns="50800" rtlCol="0" anchor="ctr"/>
          <a:lstStyle/>
          <a:p>
            <a:pPr algn="ctr">
              <a:lnSpc>
                <a:spcPts val="1399"/>
              </a:lnSpc>
            </a:pPr>
            <a:endParaRPr/>
          </a:p>
        </p:txBody>
      </p:sp>
      <p:sp>
        <p:nvSpPr>
          <p:cNvPr id="63" name="Freeform 63">
            <a:hlinkClick r:id="rId11" action="ppaction://hlinksldjump"/>
          </p:cNvPr>
          <p:cNvSpPr/>
          <p:nvPr/>
        </p:nvSpPr>
        <p:spPr>
          <a:xfrm rot="16200000">
            <a:off x="5228591" y="1816375"/>
            <a:ext cx="277274" cy="242615"/>
          </a:xfrm>
          <a:custGeom>
            <a:avLst/>
            <a:gdLst/>
            <a:ahLst/>
            <a:cxnLst/>
            <a:rect l="l" t="t" r="r" b="b"/>
            <a:pathLst>
              <a:path w="812800" h="711200">
                <a:moveTo>
                  <a:pt x="406400" y="0"/>
                </a:moveTo>
                <a:lnTo>
                  <a:pt x="812800" y="711200"/>
                </a:lnTo>
                <a:lnTo>
                  <a:pt x="0" y="711200"/>
                </a:lnTo>
                <a:lnTo>
                  <a:pt x="406400" y="0"/>
                </a:lnTo>
                <a:close/>
              </a:path>
            </a:pathLst>
          </a:custGeom>
          <a:solidFill>
            <a:srgbClr val="BAD7E9"/>
          </a:solidFill>
        </p:spPr>
      </p:sp>
      <p:sp>
        <p:nvSpPr>
          <p:cNvPr id="64" name="TextBox 64"/>
          <p:cNvSpPr txBox="1"/>
          <p:nvPr/>
        </p:nvSpPr>
        <p:spPr>
          <a:xfrm rot="16200000">
            <a:off x="5247352" y="1878113"/>
            <a:ext cx="190626" cy="119141"/>
          </a:xfrm>
          <a:prstGeom prst="rect">
            <a:avLst/>
          </a:prstGeom>
        </p:spPr>
        <p:txBody>
          <a:bodyPr lIns="50800" tIns="50800" rIns="50800" bIns="50800" rtlCol="0" anchor="ctr"/>
          <a:lstStyle/>
          <a:p>
            <a:pPr algn="ctr">
              <a:lnSpc>
                <a:spcPts val="1399"/>
              </a:lnSpc>
            </a:pPr>
            <a:endParaRPr/>
          </a:p>
        </p:txBody>
      </p:sp>
      <p:sp>
        <p:nvSpPr>
          <p:cNvPr id="65" name="TextBox 65"/>
          <p:cNvSpPr txBox="1"/>
          <p:nvPr/>
        </p:nvSpPr>
        <p:spPr>
          <a:xfrm>
            <a:off x="3330908" y="488011"/>
            <a:ext cx="2491752" cy="932903"/>
          </a:xfrm>
          <a:prstGeom prst="rect">
            <a:avLst/>
          </a:prstGeom>
        </p:spPr>
        <p:txBody>
          <a:bodyPr lIns="0" tIns="0" rIns="0" bIns="0" rtlCol="0" anchor="t">
            <a:spAutoFit/>
          </a:bodyPr>
          <a:lstStyle/>
          <a:p>
            <a:pPr algn="ctr">
              <a:lnSpc>
                <a:spcPts val="6855"/>
              </a:lnSpc>
            </a:pPr>
            <a:r>
              <a:rPr lang="en-US" sz="4896" spc="244" dirty="0" err="1">
                <a:solidFill>
                  <a:srgbClr val="FAA51A"/>
                </a:solidFill>
                <a:latin typeface="Funtastic"/>
              </a:rPr>
              <a:t>Materi</a:t>
            </a:r>
            <a:endParaRPr lang="en-US" sz="4896" spc="244" dirty="0">
              <a:solidFill>
                <a:srgbClr val="FAA51A"/>
              </a:solidFill>
              <a:latin typeface="Funtastic"/>
            </a:endParaRPr>
          </a:p>
        </p:txBody>
      </p:sp>
      <p:sp>
        <p:nvSpPr>
          <p:cNvPr id="66" name="TextBox 66">
            <a:hlinkClick r:id="rId6" action="ppaction://hlinksldjump"/>
          </p:cNvPr>
          <p:cNvSpPr txBox="1"/>
          <p:nvPr/>
        </p:nvSpPr>
        <p:spPr>
          <a:xfrm>
            <a:off x="1577257" y="1757800"/>
            <a:ext cx="2349421" cy="335467"/>
          </a:xfrm>
          <a:prstGeom prst="rect">
            <a:avLst/>
          </a:prstGeom>
        </p:spPr>
        <p:txBody>
          <a:bodyPr lIns="0" tIns="0" rIns="0" bIns="0" rtlCol="0" anchor="t">
            <a:spAutoFit/>
          </a:bodyPr>
          <a:lstStyle/>
          <a:p>
            <a:pPr algn="ctr">
              <a:lnSpc>
                <a:spcPts val="2509"/>
              </a:lnSpc>
            </a:pPr>
            <a:r>
              <a:rPr lang="en-US" sz="1792" dirty="0" err="1">
                <a:solidFill>
                  <a:srgbClr val="FFFFFF"/>
                </a:solidFill>
                <a:latin typeface="Bugaki"/>
              </a:rPr>
              <a:t>Hakekat</a:t>
            </a:r>
            <a:r>
              <a:rPr lang="en-US" sz="1792" dirty="0">
                <a:solidFill>
                  <a:srgbClr val="FFFFFF"/>
                </a:solidFill>
                <a:latin typeface="Bugaki"/>
              </a:rPr>
              <a:t> </a:t>
            </a:r>
            <a:r>
              <a:rPr lang="en-US" sz="1792" dirty="0" err="1">
                <a:solidFill>
                  <a:srgbClr val="FFFFFF"/>
                </a:solidFill>
                <a:latin typeface="Bugaki"/>
              </a:rPr>
              <a:t>Arsip</a:t>
            </a:r>
            <a:r>
              <a:rPr lang="en-US" sz="1792" dirty="0">
                <a:solidFill>
                  <a:srgbClr val="FFFFFF"/>
                </a:solidFill>
                <a:latin typeface="Bugaki"/>
              </a:rPr>
              <a:t> </a:t>
            </a:r>
          </a:p>
        </p:txBody>
      </p:sp>
      <p:sp>
        <p:nvSpPr>
          <p:cNvPr id="67" name="TextBox 67">
            <a:hlinkClick r:id="rId7" action="ppaction://hlinksldjump"/>
          </p:cNvPr>
          <p:cNvSpPr txBox="1"/>
          <p:nvPr/>
        </p:nvSpPr>
        <p:spPr>
          <a:xfrm>
            <a:off x="1559209" y="2443584"/>
            <a:ext cx="2252552" cy="335467"/>
          </a:xfrm>
          <a:prstGeom prst="rect">
            <a:avLst/>
          </a:prstGeom>
        </p:spPr>
        <p:txBody>
          <a:bodyPr lIns="0" tIns="0" rIns="0" bIns="0" rtlCol="0" anchor="t">
            <a:spAutoFit/>
          </a:bodyPr>
          <a:lstStyle/>
          <a:p>
            <a:pPr algn="ctr">
              <a:lnSpc>
                <a:spcPts val="2509"/>
              </a:lnSpc>
            </a:pPr>
            <a:r>
              <a:rPr lang="en-US" sz="1792" dirty="0" err="1">
                <a:solidFill>
                  <a:srgbClr val="FFFFFF"/>
                </a:solidFill>
                <a:latin typeface="Bugaki"/>
              </a:rPr>
              <a:t>Karakter</a:t>
            </a:r>
            <a:r>
              <a:rPr lang="en-US" sz="1792" dirty="0">
                <a:solidFill>
                  <a:srgbClr val="FFFFFF"/>
                </a:solidFill>
                <a:latin typeface="Bugaki"/>
              </a:rPr>
              <a:t> </a:t>
            </a:r>
            <a:r>
              <a:rPr lang="en-US" sz="1792" dirty="0" err="1">
                <a:solidFill>
                  <a:srgbClr val="FFFFFF"/>
                </a:solidFill>
                <a:latin typeface="Bugaki"/>
              </a:rPr>
              <a:t>Arsip</a:t>
            </a:r>
            <a:endParaRPr lang="en-US" sz="1792" dirty="0">
              <a:solidFill>
                <a:srgbClr val="FFFFFF"/>
              </a:solidFill>
              <a:latin typeface="Bugaki"/>
            </a:endParaRPr>
          </a:p>
        </p:txBody>
      </p:sp>
      <p:sp>
        <p:nvSpPr>
          <p:cNvPr id="68" name="TextBox 68">
            <a:hlinkClick r:id="rId8" action="ppaction://hlinksldjump"/>
          </p:cNvPr>
          <p:cNvSpPr txBox="1"/>
          <p:nvPr/>
        </p:nvSpPr>
        <p:spPr>
          <a:xfrm>
            <a:off x="1794318" y="3129669"/>
            <a:ext cx="2132360" cy="335467"/>
          </a:xfrm>
          <a:prstGeom prst="rect">
            <a:avLst/>
          </a:prstGeom>
        </p:spPr>
        <p:txBody>
          <a:bodyPr lIns="0" tIns="0" rIns="0" bIns="0" rtlCol="0" anchor="t">
            <a:spAutoFit/>
          </a:bodyPr>
          <a:lstStyle/>
          <a:p>
            <a:pPr algn="ctr">
              <a:lnSpc>
                <a:spcPts val="2509"/>
              </a:lnSpc>
            </a:pPr>
            <a:r>
              <a:rPr lang="en-US" sz="1792" dirty="0" err="1">
                <a:solidFill>
                  <a:srgbClr val="FFFFFF"/>
                </a:solidFill>
                <a:latin typeface="Bugaki"/>
              </a:rPr>
              <a:t>Fungsi</a:t>
            </a:r>
            <a:r>
              <a:rPr lang="en-US" sz="1792" dirty="0">
                <a:solidFill>
                  <a:srgbClr val="FFFFFF"/>
                </a:solidFill>
                <a:latin typeface="Bugaki"/>
              </a:rPr>
              <a:t> </a:t>
            </a:r>
            <a:r>
              <a:rPr lang="en-US" sz="1792" dirty="0" err="1">
                <a:solidFill>
                  <a:srgbClr val="FFFFFF"/>
                </a:solidFill>
                <a:latin typeface="Bugaki"/>
              </a:rPr>
              <a:t>Arsip</a:t>
            </a:r>
            <a:endParaRPr lang="en-US" sz="1792" dirty="0">
              <a:solidFill>
                <a:srgbClr val="FFFFFF"/>
              </a:solidFill>
              <a:latin typeface="Bugaki"/>
            </a:endParaRPr>
          </a:p>
        </p:txBody>
      </p:sp>
      <p:sp>
        <p:nvSpPr>
          <p:cNvPr id="69" name="TextBox 69">
            <a:hlinkClick r:id="rId9" action="ppaction://hlinksldjump"/>
          </p:cNvPr>
          <p:cNvSpPr txBox="1"/>
          <p:nvPr/>
        </p:nvSpPr>
        <p:spPr>
          <a:xfrm>
            <a:off x="1375529" y="3797111"/>
            <a:ext cx="2506382" cy="335467"/>
          </a:xfrm>
          <a:prstGeom prst="rect">
            <a:avLst/>
          </a:prstGeom>
        </p:spPr>
        <p:txBody>
          <a:bodyPr lIns="0" tIns="0" rIns="0" bIns="0" rtlCol="0" anchor="t">
            <a:spAutoFit/>
          </a:bodyPr>
          <a:lstStyle/>
          <a:p>
            <a:pPr algn="ctr">
              <a:lnSpc>
                <a:spcPts val="2509"/>
              </a:lnSpc>
            </a:pPr>
            <a:r>
              <a:rPr lang="en-US" sz="1792" dirty="0">
                <a:solidFill>
                  <a:srgbClr val="FFFFFF"/>
                </a:solidFill>
                <a:latin typeface="Bugaki"/>
              </a:rPr>
              <a:t>Nilai Guna </a:t>
            </a:r>
            <a:r>
              <a:rPr lang="en-US" sz="1792" dirty="0" err="1">
                <a:solidFill>
                  <a:srgbClr val="FFFFFF"/>
                </a:solidFill>
                <a:latin typeface="Bugaki"/>
              </a:rPr>
              <a:t>Arsip</a:t>
            </a:r>
            <a:endParaRPr lang="en-US" sz="1792" dirty="0">
              <a:solidFill>
                <a:srgbClr val="FFFFFF"/>
              </a:solidFill>
              <a:latin typeface="Bugaki"/>
            </a:endParaRPr>
          </a:p>
        </p:txBody>
      </p:sp>
      <p:sp>
        <p:nvSpPr>
          <p:cNvPr id="70" name="TextBox 70">
            <a:hlinkClick r:id="rId10" action="ppaction://hlinksldjump"/>
          </p:cNvPr>
          <p:cNvSpPr txBox="1"/>
          <p:nvPr/>
        </p:nvSpPr>
        <p:spPr>
          <a:xfrm>
            <a:off x="1480835" y="4453360"/>
            <a:ext cx="2335214" cy="335467"/>
          </a:xfrm>
          <a:prstGeom prst="rect">
            <a:avLst/>
          </a:prstGeom>
        </p:spPr>
        <p:txBody>
          <a:bodyPr lIns="0" tIns="0" rIns="0" bIns="0" rtlCol="0" anchor="t">
            <a:spAutoFit/>
          </a:bodyPr>
          <a:lstStyle/>
          <a:p>
            <a:pPr algn="ctr">
              <a:lnSpc>
                <a:spcPts val="2509"/>
              </a:lnSpc>
            </a:pPr>
            <a:r>
              <a:rPr lang="en-US" sz="1792" dirty="0" err="1">
                <a:solidFill>
                  <a:srgbClr val="FFFFFF"/>
                </a:solidFill>
                <a:latin typeface="Bugaki"/>
              </a:rPr>
              <a:t>Jenis-jenis</a:t>
            </a:r>
            <a:r>
              <a:rPr lang="en-US" sz="1792" dirty="0">
                <a:solidFill>
                  <a:srgbClr val="FFFFFF"/>
                </a:solidFill>
                <a:latin typeface="Bugaki"/>
              </a:rPr>
              <a:t> </a:t>
            </a:r>
            <a:r>
              <a:rPr lang="en-US" sz="1792" dirty="0" err="1">
                <a:solidFill>
                  <a:srgbClr val="FFFFFF"/>
                </a:solidFill>
                <a:latin typeface="Bugaki"/>
              </a:rPr>
              <a:t>Arsip</a:t>
            </a:r>
            <a:endParaRPr lang="en-US" sz="1792" dirty="0">
              <a:solidFill>
                <a:srgbClr val="FFFFFF"/>
              </a:solidFill>
              <a:latin typeface="Bugaki"/>
            </a:endParaRPr>
          </a:p>
        </p:txBody>
      </p:sp>
      <p:sp>
        <p:nvSpPr>
          <p:cNvPr id="71" name="TextBox 71">
            <a:hlinkClick r:id="rId11" action="ppaction://hlinksldjump"/>
          </p:cNvPr>
          <p:cNvSpPr txBox="1"/>
          <p:nvPr/>
        </p:nvSpPr>
        <p:spPr>
          <a:xfrm>
            <a:off x="5621672" y="1778219"/>
            <a:ext cx="2257127" cy="335467"/>
          </a:xfrm>
          <a:prstGeom prst="rect">
            <a:avLst/>
          </a:prstGeom>
        </p:spPr>
        <p:txBody>
          <a:bodyPr lIns="0" tIns="0" rIns="0" bIns="0" rtlCol="0" anchor="t">
            <a:spAutoFit/>
          </a:bodyPr>
          <a:lstStyle/>
          <a:p>
            <a:pPr algn="ctr">
              <a:lnSpc>
                <a:spcPts val="2509"/>
              </a:lnSpc>
            </a:pPr>
            <a:r>
              <a:rPr lang="en-US" sz="1792" dirty="0" err="1">
                <a:solidFill>
                  <a:srgbClr val="FFFFFF"/>
                </a:solidFill>
                <a:latin typeface="Bugaki"/>
              </a:rPr>
              <a:t>Asas</a:t>
            </a:r>
            <a:r>
              <a:rPr lang="en-US" sz="1792" dirty="0">
                <a:solidFill>
                  <a:srgbClr val="FFFFFF"/>
                </a:solidFill>
                <a:latin typeface="Bugaki"/>
              </a:rPr>
              <a:t> </a:t>
            </a:r>
            <a:r>
              <a:rPr lang="en-US" sz="1792" dirty="0" err="1">
                <a:solidFill>
                  <a:srgbClr val="FFFFFF"/>
                </a:solidFill>
                <a:latin typeface="Bugaki"/>
              </a:rPr>
              <a:t>Pengelolaan</a:t>
            </a:r>
            <a:endParaRPr lang="en-US" sz="1792" dirty="0">
              <a:solidFill>
                <a:srgbClr val="FFFFFF"/>
              </a:solidFill>
              <a:latin typeface="Bugaki"/>
            </a:endParaRPr>
          </a:p>
        </p:txBody>
      </p:sp>
      <p:sp>
        <p:nvSpPr>
          <p:cNvPr id="72" name="TextBox 72">
            <a:hlinkClick r:id="rId12" action="ppaction://hlinksldjump"/>
          </p:cNvPr>
          <p:cNvSpPr txBox="1"/>
          <p:nvPr/>
        </p:nvSpPr>
        <p:spPr>
          <a:xfrm>
            <a:off x="5648453" y="2455387"/>
            <a:ext cx="2239268" cy="335467"/>
          </a:xfrm>
          <a:prstGeom prst="rect">
            <a:avLst/>
          </a:prstGeom>
        </p:spPr>
        <p:txBody>
          <a:bodyPr lIns="0" tIns="0" rIns="0" bIns="0" rtlCol="0" anchor="t">
            <a:spAutoFit/>
          </a:bodyPr>
          <a:lstStyle/>
          <a:p>
            <a:pPr algn="ctr">
              <a:lnSpc>
                <a:spcPts val="2509"/>
              </a:lnSpc>
            </a:pPr>
            <a:r>
              <a:rPr lang="en-US" sz="1792" dirty="0" err="1">
                <a:solidFill>
                  <a:srgbClr val="FFFFFF"/>
                </a:solidFill>
                <a:latin typeface="Bugaki"/>
              </a:rPr>
              <a:t>Menangani</a:t>
            </a:r>
            <a:r>
              <a:rPr lang="en-US" sz="1792" dirty="0">
                <a:solidFill>
                  <a:srgbClr val="FFFFFF"/>
                </a:solidFill>
                <a:latin typeface="Bugaki"/>
              </a:rPr>
              <a:t> Surat</a:t>
            </a:r>
          </a:p>
        </p:txBody>
      </p:sp>
      <p:sp>
        <p:nvSpPr>
          <p:cNvPr id="73" name="TextBox 73">
            <a:hlinkClick r:id="rId14" action="ppaction://hlinksldjump"/>
          </p:cNvPr>
          <p:cNvSpPr txBox="1"/>
          <p:nvPr/>
        </p:nvSpPr>
        <p:spPr>
          <a:xfrm>
            <a:off x="5505431" y="3129668"/>
            <a:ext cx="2105558" cy="335467"/>
          </a:xfrm>
          <a:prstGeom prst="rect">
            <a:avLst/>
          </a:prstGeom>
        </p:spPr>
        <p:txBody>
          <a:bodyPr lIns="0" tIns="0" rIns="0" bIns="0" rtlCol="0" anchor="t">
            <a:spAutoFit/>
          </a:bodyPr>
          <a:lstStyle/>
          <a:p>
            <a:pPr algn="ctr">
              <a:lnSpc>
                <a:spcPts val="2509"/>
              </a:lnSpc>
            </a:pPr>
            <a:r>
              <a:rPr lang="en-US" sz="1792" dirty="0" err="1">
                <a:solidFill>
                  <a:srgbClr val="FFFFFF"/>
                </a:solidFill>
                <a:latin typeface="Bugaki"/>
              </a:rPr>
              <a:t>Penyimpanan</a:t>
            </a:r>
            <a:endParaRPr lang="en-US" sz="1792" dirty="0">
              <a:solidFill>
                <a:srgbClr val="FFFFFF"/>
              </a:solidFill>
              <a:latin typeface="Bugaki"/>
            </a:endParaRPr>
          </a:p>
        </p:txBody>
      </p:sp>
      <p:pic>
        <p:nvPicPr>
          <p:cNvPr id="83" name="Gambar 82">
            <a:hlinkClick r:id="rId15" action="ppaction://hlinksldjump">
              <a:snd r:embed="rId17" name="click.wav"/>
            </a:hlinkClick>
            <a:extLst>
              <a:ext uri="{FF2B5EF4-FFF2-40B4-BE49-F238E27FC236}">
                <a16:creationId xmlns:a16="http://schemas.microsoft.com/office/drawing/2014/main" id="{2D87F7DD-7C4A-AE38-DA33-0A9257EAA38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2106" t="49765" r="42248" b="39533"/>
          <a:stretch/>
        </p:blipFill>
        <p:spPr>
          <a:xfrm>
            <a:off x="8132104" y="3646169"/>
            <a:ext cx="688772" cy="666430"/>
          </a:xfrm>
          <a:prstGeom prst="rect">
            <a:avLst/>
          </a:prstGeom>
        </p:spPr>
      </p:pic>
      <p:sp>
        <p:nvSpPr>
          <p:cNvPr id="74" name="TextBox 74">
            <a:hlinkClick r:id="rId15" action="ppaction://hlinksldjump"/>
          </p:cNvPr>
          <p:cNvSpPr txBox="1"/>
          <p:nvPr/>
        </p:nvSpPr>
        <p:spPr>
          <a:xfrm>
            <a:off x="5497135" y="3797111"/>
            <a:ext cx="2845335" cy="309444"/>
          </a:xfrm>
          <a:prstGeom prst="rect">
            <a:avLst/>
          </a:prstGeom>
        </p:spPr>
        <p:txBody>
          <a:bodyPr wrap="square" lIns="0" tIns="0" rIns="0" bIns="0" rtlCol="0" anchor="t">
            <a:spAutoFit/>
          </a:bodyPr>
          <a:lstStyle/>
          <a:p>
            <a:pPr algn="ctr">
              <a:lnSpc>
                <a:spcPts val="2509"/>
              </a:lnSpc>
            </a:pPr>
            <a:r>
              <a:rPr lang="en-US" sz="1700" dirty="0" err="1">
                <a:solidFill>
                  <a:srgbClr val="FFFFFF"/>
                </a:solidFill>
                <a:latin typeface="Bugaki"/>
              </a:rPr>
              <a:t>Sistem</a:t>
            </a:r>
            <a:r>
              <a:rPr lang="en-US" sz="1700" dirty="0">
                <a:solidFill>
                  <a:srgbClr val="FFFFFF"/>
                </a:solidFill>
                <a:latin typeface="Bugaki"/>
              </a:rPr>
              <a:t> </a:t>
            </a:r>
            <a:r>
              <a:rPr lang="en-US" sz="1700" dirty="0" err="1">
                <a:solidFill>
                  <a:srgbClr val="FFFFFF"/>
                </a:solidFill>
                <a:latin typeface="Bugaki"/>
              </a:rPr>
              <a:t>Penyimpanan</a:t>
            </a:r>
            <a:endParaRPr lang="en-US" sz="1700" dirty="0">
              <a:solidFill>
                <a:srgbClr val="FFFFFF"/>
              </a:solidFill>
              <a:latin typeface="Bugaki"/>
            </a:endParaRPr>
          </a:p>
        </p:txBody>
      </p:sp>
      <p:sp>
        <p:nvSpPr>
          <p:cNvPr id="75" name="TextBox 75">
            <a:hlinkClick r:id="rId16" action="ppaction://hlinksldjump"/>
          </p:cNvPr>
          <p:cNvSpPr txBox="1"/>
          <p:nvPr/>
        </p:nvSpPr>
        <p:spPr>
          <a:xfrm>
            <a:off x="5210593" y="4446005"/>
            <a:ext cx="2999706" cy="335467"/>
          </a:xfrm>
          <a:prstGeom prst="rect">
            <a:avLst/>
          </a:prstGeom>
        </p:spPr>
        <p:txBody>
          <a:bodyPr lIns="0" tIns="0" rIns="0" bIns="0" rtlCol="0" anchor="t">
            <a:spAutoFit/>
          </a:bodyPr>
          <a:lstStyle/>
          <a:p>
            <a:pPr algn="ctr">
              <a:lnSpc>
                <a:spcPts val="2509"/>
              </a:lnSpc>
            </a:pPr>
            <a:r>
              <a:rPr lang="en-US" sz="1792" dirty="0" err="1">
                <a:solidFill>
                  <a:srgbClr val="FFFFFF"/>
                </a:solidFill>
                <a:latin typeface="Bugaki"/>
              </a:rPr>
              <a:t>Peralatan</a:t>
            </a:r>
            <a:r>
              <a:rPr lang="en-US" sz="1792" dirty="0">
                <a:solidFill>
                  <a:srgbClr val="FFFFFF"/>
                </a:solidFill>
                <a:latin typeface="Bugaki"/>
              </a:rPr>
              <a:t> </a:t>
            </a:r>
            <a:r>
              <a:rPr lang="en-US" sz="1792" dirty="0" err="1">
                <a:solidFill>
                  <a:srgbClr val="FFFFFF"/>
                </a:solidFill>
                <a:latin typeface="Bugaki"/>
              </a:rPr>
              <a:t>Arsip</a:t>
            </a:r>
            <a:endParaRPr lang="en-US" sz="1792" dirty="0">
              <a:solidFill>
                <a:srgbClr val="FFFFFF"/>
              </a:solidFill>
              <a:latin typeface="Bugaki"/>
            </a:endParaRPr>
          </a:p>
        </p:txBody>
      </p:sp>
      <p:pic>
        <p:nvPicPr>
          <p:cNvPr id="32" name="Gambar 31">
            <a:hlinkClick r:id="rId6" action="ppaction://hlinksldjump">
              <a:snd r:embed="rId17" name="click.wav"/>
            </a:hlinkClick>
            <a:extLst>
              <a:ext uri="{FF2B5EF4-FFF2-40B4-BE49-F238E27FC236}">
                <a16:creationId xmlns:a16="http://schemas.microsoft.com/office/drawing/2014/main" id="{257ABB38-B999-D0C0-17D4-8B58853276CD}"/>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2309" t="59651" r="42369" b="29634"/>
          <a:stretch/>
        </p:blipFill>
        <p:spPr>
          <a:xfrm>
            <a:off x="555719" y="1566758"/>
            <a:ext cx="749884" cy="741848"/>
          </a:xfrm>
          <a:prstGeom prst="rect">
            <a:avLst/>
          </a:prstGeom>
        </p:spPr>
      </p:pic>
      <p:pic>
        <p:nvPicPr>
          <p:cNvPr id="38" name="Gambar 37">
            <a:hlinkClick r:id="rId7" action="ppaction://hlinksldjump">
              <a:snd r:embed="rId17" name="click.wav"/>
            </a:hlinkClick>
            <a:extLst>
              <a:ext uri="{FF2B5EF4-FFF2-40B4-BE49-F238E27FC236}">
                <a16:creationId xmlns:a16="http://schemas.microsoft.com/office/drawing/2014/main" id="{A56399AD-261E-B58A-FEE6-9311649AC481}"/>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8713" t="29944" r="56491" b="60262"/>
          <a:stretch/>
        </p:blipFill>
        <p:spPr>
          <a:xfrm>
            <a:off x="581544" y="2255136"/>
            <a:ext cx="705904" cy="660966"/>
          </a:xfrm>
          <a:prstGeom prst="rect">
            <a:avLst/>
          </a:prstGeom>
        </p:spPr>
      </p:pic>
      <p:pic>
        <p:nvPicPr>
          <p:cNvPr id="44" name="Gambar 43">
            <a:hlinkClick r:id="rId8" action="ppaction://hlinksldjump">
              <a:snd r:embed="rId17" name="click.wav"/>
            </a:hlinkClick>
            <a:extLst>
              <a:ext uri="{FF2B5EF4-FFF2-40B4-BE49-F238E27FC236}">
                <a16:creationId xmlns:a16="http://schemas.microsoft.com/office/drawing/2014/main" id="{7C4376FA-8CB1-CF14-7EDD-3BBA972252D0}"/>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56476" t="49870" r="28905" b="40173"/>
          <a:stretch/>
        </p:blipFill>
        <p:spPr>
          <a:xfrm>
            <a:off x="581385" y="2949321"/>
            <a:ext cx="698552" cy="672992"/>
          </a:xfrm>
          <a:prstGeom prst="rect">
            <a:avLst/>
          </a:prstGeom>
        </p:spPr>
      </p:pic>
      <p:pic>
        <p:nvPicPr>
          <p:cNvPr id="50" name="Gambar 49">
            <a:hlinkClick r:id="rId9" action="ppaction://hlinksldjump">
              <a:snd r:embed="rId17" name="click.wav"/>
            </a:hlinkClick>
            <a:extLst>
              <a:ext uri="{FF2B5EF4-FFF2-40B4-BE49-F238E27FC236}">
                <a16:creationId xmlns:a16="http://schemas.microsoft.com/office/drawing/2014/main" id="{B32E7B06-CA1D-9DA7-4F61-119669052E83}"/>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3675" t="40004" r="70678" b="50027"/>
          <a:stretch/>
        </p:blipFill>
        <p:spPr>
          <a:xfrm>
            <a:off x="554825" y="3640919"/>
            <a:ext cx="718842" cy="647846"/>
          </a:xfrm>
          <a:prstGeom prst="rect">
            <a:avLst/>
          </a:prstGeom>
        </p:spPr>
      </p:pic>
      <p:pic>
        <p:nvPicPr>
          <p:cNvPr id="56" name="Gambar 55">
            <a:hlinkClick r:id="rId10" action="ppaction://hlinksldjump">
              <a:snd r:embed="rId17" name="click.wav"/>
            </a:hlinkClick>
            <a:extLst>
              <a:ext uri="{FF2B5EF4-FFF2-40B4-BE49-F238E27FC236}">
                <a16:creationId xmlns:a16="http://schemas.microsoft.com/office/drawing/2014/main" id="{E9A97866-23AA-D233-D7E6-25B995442F9D}"/>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4771" t="59569" r="71119" b="29792"/>
          <a:stretch/>
        </p:blipFill>
        <p:spPr>
          <a:xfrm>
            <a:off x="611806" y="4270044"/>
            <a:ext cx="629018" cy="670956"/>
          </a:xfrm>
          <a:prstGeom prst="rect">
            <a:avLst/>
          </a:prstGeom>
        </p:spPr>
      </p:pic>
      <p:pic>
        <p:nvPicPr>
          <p:cNvPr id="76" name="Gambar 75">
            <a:hlinkClick r:id="rId11" action="ppaction://hlinksldjump">
              <a:snd r:embed="rId17" name="click.wav"/>
            </a:hlinkClick>
            <a:extLst>
              <a:ext uri="{FF2B5EF4-FFF2-40B4-BE49-F238E27FC236}">
                <a16:creationId xmlns:a16="http://schemas.microsoft.com/office/drawing/2014/main" id="{A41792BB-5AA8-C6B6-0137-13C50FDBDCD3}"/>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42712" t="29119" r="43178" b="59832"/>
          <a:stretch/>
        </p:blipFill>
        <p:spPr>
          <a:xfrm>
            <a:off x="8118033" y="1547122"/>
            <a:ext cx="657186" cy="727860"/>
          </a:xfrm>
          <a:prstGeom prst="rect">
            <a:avLst/>
          </a:prstGeom>
        </p:spPr>
      </p:pic>
      <p:pic>
        <p:nvPicPr>
          <p:cNvPr id="79" name="Gambar 78">
            <a:hlinkClick r:id="rId12" action="ppaction://hlinksldjump">
              <a:snd r:embed="rId17" name="click.wav"/>
            </a:hlinkClick>
            <a:extLst>
              <a:ext uri="{FF2B5EF4-FFF2-40B4-BE49-F238E27FC236}">
                <a16:creationId xmlns:a16="http://schemas.microsoft.com/office/drawing/2014/main" id="{0E2A3E3E-12FB-7FA9-8F97-347F8F1D566F}"/>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42241" t="39800" r="42113" b="50192"/>
          <a:stretch/>
        </p:blipFill>
        <p:spPr>
          <a:xfrm>
            <a:off x="8124547" y="2285593"/>
            <a:ext cx="703886" cy="636914"/>
          </a:xfrm>
          <a:prstGeom prst="rect">
            <a:avLst/>
          </a:prstGeom>
        </p:spPr>
      </p:pic>
      <p:pic>
        <p:nvPicPr>
          <p:cNvPr id="81" name="Gambar 80">
            <a:hlinkClick r:id="rId14" action="ppaction://hlinksldjump">
              <a:snd r:embed="rId17" name="click.wav"/>
            </a:hlinkClick>
            <a:extLst>
              <a:ext uri="{FF2B5EF4-FFF2-40B4-BE49-F238E27FC236}">
                <a16:creationId xmlns:a16="http://schemas.microsoft.com/office/drawing/2014/main" id="{51679A10-E945-6B3D-8E4A-0E0E9BDD37CA}"/>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57248" t="30040" r="29180" b="59895"/>
          <a:stretch/>
        </p:blipFill>
        <p:spPr>
          <a:xfrm>
            <a:off x="8164235" y="2963827"/>
            <a:ext cx="624510" cy="655192"/>
          </a:xfrm>
          <a:prstGeom prst="rect">
            <a:avLst/>
          </a:prstGeom>
        </p:spPr>
      </p:pic>
      <p:pic>
        <p:nvPicPr>
          <p:cNvPr id="85" name="Gambar 84">
            <a:hlinkClick r:id="rId16" action="ppaction://hlinksldjump">
              <a:snd r:embed="rId17" name="click.wav"/>
            </a:hlinkClick>
            <a:extLst>
              <a:ext uri="{FF2B5EF4-FFF2-40B4-BE49-F238E27FC236}">
                <a16:creationId xmlns:a16="http://schemas.microsoft.com/office/drawing/2014/main" id="{53504C31-7901-E0D0-DB50-C7FC43D55C6A}"/>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56357" t="59386" r="27997" b="29566"/>
          <a:stretch/>
        </p:blipFill>
        <p:spPr>
          <a:xfrm>
            <a:off x="8110165" y="4247848"/>
            <a:ext cx="732650" cy="731780"/>
          </a:xfrm>
          <a:prstGeom prst="rect">
            <a:avLst/>
          </a:prstGeom>
        </p:spPr>
      </p:pic>
      <p:pic>
        <p:nvPicPr>
          <p:cNvPr id="7" name="Picture 10">
            <a:hlinkClick r:id="rId28" action="ppaction://hlinksldjump">
              <a:snd r:embed="rId17" name="click.wav"/>
            </a:hlinkClick>
            <a:extLst>
              <a:ext uri="{FF2B5EF4-FFF2-40B4-BE49-F238E27FC236}">
                <a16:creationId xmlns:a16="http://schemas.microsoft.com/office/drawing/2014/main" id="{560BEC05-08A3-EEE7-5331-2508457D56DE}"/>
              </a:ext>
            </a:extLst>
          </p:cNvPr>
          <p:cNvPicPr>
            <a:picLocks noChangeAspect="1"/>
          </p:cNvPicPr>
          <p:nvPr/>
        </p:nvPicPr>
        <p:blipFill>
          <a:blip r:embed="rId29"/>
          <a:srcRect l="1495" t="1911" r="71866" b="72140"/>
          <a:stretch>
            <a:fillRect/>
          </a:stretch>
        </p:blipFill>
        <p:spPr>
          <a:xfrm>
            <a:off x="8193335" y="148229"/>
            <a:ext cx="889288" cy="86625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after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par>
                                <p:cTn id="8" presetID="10" presetClass="entr" presetSubtype="0" fill="hold" grpId="0" nodeType="withEffect">
                                  <p:stCondLst>
                                    <p:cond delay="10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3500"/>
                            </p:stCondLst>
                            <p:childTnLst>
                              <p:par>
                                <p:cTn id="24" presetID="10"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par>
                          <p:cTn id="27" fill="hold">
                            <p:stCondLst>
                              <p:cond delay="4000"/>
                            </p:stCondLst>
                            <p:childTnLst>
                              <p:par>
                                <p:cTn id="28" presetID="10" presetClass="entr" presetSubtype="0"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childTnLst>
                          </p:cTn>
                        </p:par>
                        <p:par>
                          <p:cTn id="31" fill="hold">
                            <p:stCondLst>
                              <p:cond delay="4500"/>
                            </p:stCondLst>
                            <p:childTnLst>
                              <p:par>
                                <p:cTn id="32" presetID="10" presetClass="entr" presetSubtype="0" fill="hold" grpId="0" nodeType="after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par>
                          <p:cTn id="35" fill="hold">
                            <p:stCondLst>
                              <p:cond delay="5000"/>
                            </p:stCondLst>
                            <p:childTnLst>
                              <p:par>
                                <p:cTn id="36" presetID="10" presetClass="entr" presetSubtype="0" fill="hold" grpId="0" nodeType="after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childTnLst>
                          </p:cTn>
                        </p:par>
                        <p:par>
                          <p:cTn id="39" fill="hold">
                            <p:stCondLst>
                              <p:cond delay="5500"/>
                            </p:stCondLst>
                            <p:childTnLst>
                              <p:par>
                                <p:cTn id="40" presetID="10" presetClass="entr" presetSubtype="0" fill="hold" grpId="0"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3" grpId="0"/>
      <p:bldP spid="74"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pic>
        <p:nvPicPr>
          <p:cNvPr id="10" name="Picture 10">
            <a:hlinkClick r:id="" action="ppaction://hlinkshowjump?jump=nextslide">
              <a:snd r:embed="rId4" name="click.wav"/>
            </a:hlinkClick>
          </p:cNvPr>
          <p:cNvPicPr>
            <a:picLocks noChangeAspect="1"/>
          </p:cNvPicPr>
          <p:nvPr/>
        </p:nvPicPr>
        <p:blipFill>
          <a:blip r:embed="rId5"/>
          <a:srcRect l="1495" t="1911" r="71866" b="72140"/>
          <a:stretch>
            <a:fillRect/>
          </a:stretch>
        </p:blipFill>
        <p:spPr>
          <a:xfrm>
            <a:off x="8189950" y="144931"/>
            <a:ext cx="896058" cy="872854"/>
          </a:xfrm>
          <a:prstGeom prst="rect">
            <a:avLst/>
          </a:prstGeom>
        </p:spPr>
      </p:pic>
      <p:grpSp>
        <p:nvGrpSpPr>
          <p:cNvPr id="2" name="Group 2"/>
          <p:cNvGrpSpPr/>
          <p:nvPr/>
        </p:nvGrpSpPr>
        <p:grpSpPr>
          <a:xfrm>
            <a:off x="6151134" y="1984030"/>
            <a:ext cx="3287620" cy="3274989"/>
            <a:chOff x="0" y="0"/>
            <a:chExt cx="4383494" cy="4366652"/>
          </a:xfrm>
        </p:grpSpPr>
        <p:pic>
          <p:nvPicPr>
            <p:cNvPr id="3" name="Picture 3"/>
            <p:cNvPicPr>
              <a:picLocks noChangeAspect="1"/>
            </p:cNvPicPr>
            <p:nvPr/>
          </p:nvPicPr>
          <p:blipFill>
            <a:blip r:embed="rId6"/>
            <a:srcRect/>
            <a:stretch>
              <a:fillRect/>
            </a:stretch>
          </p:blipFill>
          <p:spPr>
            <a:xfrm>
              <a:off x="0" y="0"/>
              <a:ext cx="4383494" cy="3747887"/>
            </a:xfrm>
            <a:prstGeom prst="rect">
              <a:avLst/>
            </a:prstGeom>
          </p:spPr>
        </p:pic>
        <p:pic>
          <p:nvPicPr>
            <p:cNvPr id="4" name="Picture 4"/>
            <p:cNvPicPr>
              <a:picLocks noChangeAspect="1"/>
            </p:cNvPicPr>
            <p:nvPr/>
          </p:nvPicPr>
          <p:blipFill>
            <a:blip r:embed="rId7"/>
            <a:srcRect/>
            <a:stretch>
              <a:fillRect/>
            </a:stretch>
          </p:blipFill>
          <p:spPr>
            <a:xfrm>
              <a:off x="329744" y="3069139"/>
              <a:ext cx="2569333" cy="1297513"/>
            </a:xfrm>
            <a:prstGeom prst="rect">
              <a:avLst/>
            </a:prstGeom>
          </p:spPr>
        </p:pic>
      </p:grpSp>
      <p:grpSp>
        <p:nvGrpSpPr>
          <p:cNvPr id="5" name="Group 5"/>
          <p:cNvGrpSpPr/>
          <p:nvPr/>
        </p:nvGrpSpPr>
        <p:grpSpPr>
          <a:xfrm>
            <a:off x="514368" y="514368"/>
            <a:ext cx="4964820" cy="581948"/>
            <a:chOff x="0" y="0"/>
            <a:chExt cx="2615122" cy="306530"/>
          </a:xfrm>
        </p:grpSpPr>
        <p:sp>
          <p:nvSpPr>
            <p:cNvPr id="6" name="Freeform 6"/>
            <p:cNvSpPr/>
            <p:nvPr/>
          </p:nvSpPr>
          <p:spPr>
            <a:xfrm>
              <a:off x="0" y="0"/>
              <a:ext cx="2615122" cy="306530"/>
            </a:xfrm>
            <a:custGeom>
              <a:avLst/>
              <a:gdLst/>
              <a:ahLst/>
              <a:cxnLst/>
              <a:rect l="l" t="t" r="r" b="b"/>
              <a:pathLst>
                <a:path w="2615122" h="306530">
                  <a:moveTo>
                    <a:pt x="38984" y="0"/>
                  </a:moveTo>
                  <a:lnTo>
                    <a:pt x="2576138" y="0"/>
                  </a:lnTo>
                  <a:cubicBezTo>
                    <a:pt x="2597669" y="0"/>
                    <a:pt x="2615122" y="17454"/>
                    <a:pt x="2615122" y="38984"/>
                  </a:cubicBezTo>
                  <a:lnTo>
                    <a:pt x="2615122" y="267546"/>
                  </a:lnTo>
                  <a:cubicBezTo>
                    <a:pt x="2615122" y="277885"/>
                    <a:pt x="2611015" y="287801"/>
                    <a:pt x="2603704" y="295112"/>
                  </a:cubicBezTo>
                  <a:cubicBezTo>
                    <a:pt x="2596393" y="302422"/>
                    <a:pt x="2586478" y="306530"/>
                    <a:pt x="2576138" y="306530"/>
                  </a:cubicBezTo>
                  <a:lnTo>
                    <a:pt x="38984" y="306530"/>
                  </a:lnTo>
                  <a:cubicBezTo>
                    <a:pt x="28645" y="306530"/>
                    <a:pt x="18729" y="302422"/>
                    <a:pt x="11418" y="295112"/>
                  </a:cubicBezTo>
                  <a:cubicBezTo>
                    <a:pt x="4107" y="287801"/>
                    <a:pt x="0" y="277885"/>
                    <a:pt x="0" y="267546"/>
                  </a:cubicBezTo>
                  <a:lnTo>
                    <a:pt x="0" y="38984"/>
                  </a:lnTo>
                  <a:cubicBezTo>
                    <a:pt x="0" y="28645"/>
                    <a:pt x="4107" y="18729"/>
                    <a:pt x="11418" y="11418"/>
                  </a:cubicBezTo>
                  <a:cubicBezTo>
                    <a:pt x="18729" y="4107"/>
                    <a:pt x="28645" y="0"/>
                    <a:pt x="38984" y="0"/>
                  </a:cubicBezTo>
                  <a:close/>
                </a:path>
              </a:pathLst>
            </a:custGeom>
            <a:solidFill>
              <a:srgbClr val="2B3467"/>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flipV="1">
            <a:off x="1231164" y="606136"/>
            <a:ext cx="3531228" cy="4964820"/>
          </a:xfrm>
          <a:prstGeom prst="rect">
            <a:avLst/>
          </a:prstGeom>
        </p:spPr>
      </p:pic>
      <p:sp>
        <p:nvSpPr>
          <p:cNvPr id="9" name="TextBox 9"/>
          <p:cNvSpPr txBox="1"/>
          <p:nvPr/>
        </p:nvSpPr>
        <p:spPr>
          <a:xfrm>
            <a:off x="954050" y="498787"/>
            <a:ext cx="4085455" cy="613110"/>
          </a:xfrm>
          <a:prstGeom prst="rect">
            <a:avLst/>
          </a:prstGeom>
        </p:spPr>
        <p:txBody>
          <a:bodyPr lIns="0" tIns="0" rIns="0" bIns="0" rtlCol="0" anchor="t">
            <a:spAutoFit/>
          </a:bodyPr>
          <a:lstStyle/>
          <a:p>
            <a:pPr algn="ctr">
              <a:lnSpc>
                <a:spcPts val="4533"/>
              </a:lnSpc>
            </a:pPr>
            <a:r>
              <a:rPr lang="en-US" sz="3238" spc="204" dirty="0" err="1">
                <a:solidFill>
                  <a:srgbClr val="FFFFFF"/>
                </a:solidFill>
                <a:latin typeface="Bugaki"/>
              </a:rPr>
              <a:t>Hakekat</a:t>
            </a:r>
            <a:r>
              <a:rPr lang="en-US" sz="3238" spc="204" dirty="0">
                <a:solidFill>
                  <a:srgbClr val="FFFFFF"/>
                </a:solidFill>
                <a:latin typeface="Bugaki"/>
              </a:rPr>
              <a:t> </a:t>
            </a:r>
            <a:r>
              <a:rPr lang="en-US" sz="3238" spc="204" dirty="0" err="1">
                <a:solidFill>
                  <a:srgbClr val="FFFFFF"/>
                </a:solidFill>
                <a:latin typeface="Bugaki"/>
              </a:rPr>
              <a:t>Arsip</a:t>
            </a:r>
            <a:endParaRPr lang="en-US" sz="3238" spc="204" dirty="0">
              <a:solidFill>
                <a:srgbClr val="FFFFFF"/>
              </a:solidFill>
              <a:latin typeface="Bugaki"/>
            </a:endParaRPr>
          </a:p>
        </p:txBody>
      </p:sp>
      <p:sp>
        <p:nvSpPr>
          <p:cNvPr id="12" name="TextBox 12"/>
          <p:cNvSpPr txBox="1"/>
          <p:nvPr/>
        </p:nvSpPr>
        <p:spPr>
          <a:xfrm>
            <a:off x="1255684" y="1785449"/>
            <a:ext cx="3775049" cy="2601161"/>
          </a:xfrm>
          <a:prstGeom prst="rect">
            <a:avLst/>
          </a:prstGeom>
        </p:spPr>
        <p:txBody>
          <a:bodyPr wrap="square" lIns="0" tIns="0" rIns="0" bIns="0" rtlCol="0" anchor="t">
            <a:spAutoFit/>
          </a:bodyPr>
          <a:lstStyle/>
          <a:p>
            <a:pPr>
              <a:lnSpc>
                <a:spcPts val="1673"/>
              </a:lnSpc>
              <a:spcBef>
                <a:spcPct val="0"/>
              </a:spcBef>
            </a:pPr>
            <a:r>
              <a:rPr lang="en-US" sz="1195" dirty="0" err="1">
                <a:solidFill>
                  <a:srgbClr val="000000"/>
                </a:solidFill>
                <a:latin typeface="Open Sans Extra Bold"/>
              </a:rPr>
              <a:t>Istilah</a:t>
            </a:r>
            <a:r>
              <a:rPr lang="en-US" sz="1195" dirty="0">
                <a:solidFill>
                  <a:srgbClr val="000000"/>
                </a:solidFill>
                <a:latin typeface="Open Sans Extra Bold"/>
              </a:rPr>
              <a:t> </a:t>
            </a:r>
            <a:r>
              <a:rPr lang="en-US" sz="1195" dirty="0" err="1">
                <a:solidFill>
                  <a:srgbClr val="000000"/>
                </a:solidFill>
                <a:latin typeface="Open Sans Extra Bold"/>
              </a:rPr>
              <a:t>kearsipan</a:t>
            </a:r>
            <a:r>
              <a:rPr lang="en-US" sz="1195" dirty="0">
                <a:solidFill>
                  <a:srgbClr val="000000"/>
                </a:solidFill>
                <a:latin typeface="Open Sans Extra Bold"/>
              </a:rPr>
              <a:t> </a:t>
            </a:r>
            <a:r>
              <a:rPr lang="en-US" sz="1195" dirty="0" err="1">
                <a:solidFill>
                  <a:srgbClr val="000000"/>
                </a:solidFill>
                <a:latin typeface="Open Sans Extra Bold"/>
              </a:rPr>
              <a:t>berasal</a:t>
            </a:r>
            <a:r>
              <a:rPr lang="en-US" sz="1195" dirty="0">
                <a:solidFill>
                  <a:srgbClr val="000000"/>
                </a:solidFill>
                <a:latin typeface="Open Sans Extra Bold"/>
              </a:rPr>
              <a:t> </a:t>
            </a:r>
            <a:r>
              <a:rPr lang="en-US" sz="1195" dirty="0" err="1">
                <a:solidFill>
                  <a:srgbClr val="000000"/>
                </a:solidFill>
                <a:latin typeface="Open Sans Extra Bold"/>
              </a:rPr>
              <a:t>dari</a:t>
            </a:r>
            <a:r>
              <a:rPr lang="en-US" sz="1195" dirty="0">
                <a:solidFill>
                  <a:srgbClr val="000000"/>
                </a:solidFill>
                <a:latin typeface="Open Sans Extra Bold"/>
              </a:rPr>
              <a:t> kata “</a:t>
            </a:r>
            <a:r>
              <a:rPr lang="en-US" sz="1195" dirty="0" err="1">
                <a:solidFill>
                  <a:srgbClr val="000000"/>
                </a:solidFill>
                <a:latin typeface="Open Sans Extra Bold"/>
              </a:rPr>
              <a:t>arsip</a:t>
            </a:r>
            <a:r>
              <a:rPr lang="en-US" sz="1195" dirty="0">
                <a:solidFill>
                  <a:srgbClr val="000000"/>
                </a:solidFill>
                <a:latin typeface="Open Sans Extra Bold"/>
              </a:rPr>
              <a:t>” yang </a:t>
            </a:r>
            <a:r>
              <a:rPr lang="en-US" sz="1195" dirty="0" err="1">
                <a:solidFill>
                  <a:srgbClr val="000000"/>
                </a:solidFill>
                <a:latin typeface="Open Sans Extra Bold"/>
              </a:rPr>
              <a:t>menurut</a:t>
            </a:r>
            <a:r>
              <a:rPr lang="en-US" sz="1195" dirty="0">
                <a:solidFill>
                  <a:srgbClr val="000000"/>
                </a:solidFill>
                <a:latin typeface="Open Sans Extra Bold"/>
              </a:rPr>
              <a:t> </a:t>
            </a:r>
            <a:r>
              <a:rPr lang="en-US" sz="1195" dirty="0" err="1">
                <a:solidFill>
                  <a:srgbClr val="000000"/>
                </a:solidFill>
                <a:latin typeface="Open Sans Extra Bold"/>
              </a:rPr>
              <a:t>etimologi</a:t>
            </a:r>
            <a:r>
              <a:rPr lang="en-US" sz="1195" dirty="0">
                <a:solidFill>
                  <a:srgbClr val="000000"/>
                </a:solidFill>
                <a:latin typeface="Open Sans Extra Bold"/>
              </a:rPr>
              <a:t> (</a:t>
            </a:r>
            <a:r>
              <a:rPr lang="en-US" sz="1195" dirty="0" err="1">
                <a:solidFill>
                  <a:srgbClr val="000000"/>
                </a:solidFill>
                <a:latin typeface="Open Sans Extra Bold"/>
              </a:rPr>
              <a:t>asal</a:t>
            </a:r>
            <a:r>
              <a:rPr lang="en-US" sz="1195" dirty="0">
                <a:solidFill>
                  <a:srgbClr val="000000"/>
                </a:solidFill>
                <a:latin typeface="Open Sans Extra Bold"/>
              </a:rPr>
              <a:t> </a:t>
            </a:r>
            <a:r>
              <a:rPr lang="en-US" sz="1195" dirty="0" err="1">
                <a:solidFill>
                  <a:srgbClr val="000000"/>
                </a:solidFill>
                <a:latin typeface="Open Sans Extra Bold"/>
              </a:rPr>
              <a:t>usul</a:t>
            </a:r>
            <a:r>
              <a:rPr lang="en-US" sz="1195" dirty="0">
                <a:solidFill>
                  <a:srgbClr val="000000"/>
                </a:solidFill>
                <a:latin typeface="Open Sans Extra Bold"/>
              </a:rPr>
              <a:t> kata) </a:t>
            </a:r>
            <a:r>
              <a:rPr lang="en-US" sz="1195" dirty="0" err="1">
                <a:solidFill>
                  <a:srgbClr val="000000"/>
                </a:solidFill>
                <a:latin typeface="Open Sans Extra Bold"/>
              </a:rPr>
              <a:t>berasal</a:t>
            </a:r>
            <a:r>
              <a:rPr lang="en-US" sz="1195" dirty="0">
                <a:solidFill>
                  <a:srgbClr val="000000"/>
                </a:solidFill>
                <a:latin typeface="Open Sans Extra Bold"/>
              </a:rPr>
              <a:t> </a:t>
            </a:r>
            <a:r>
              <a:rPr lang="en-US" sz="1195" dirty="0" err="1">
                <a:solidFill>
                  <a:srgbClr val="000000"/>
                </a:solidFill>
                <a:latin typeface="Open Sans Extra Bold"/>
              </a:rPr>
              <a:t>dari</a:t>
            </a:r>
            <a:r>
              <a:rPr lang="en-US" sz="1195" dirty="0">
                <a:solidFill>
                  <a:srgbClr val="000000"/>
                </a:solidFill>
                <a:latin typeface="Open Sans Extra Bold"/>
              </a:rPr>
              <a:t>:</a:t>
            </a:r>
          </a:p>
          <a:p>
            <a:pPr marL="258054" lvl="1" indent="-129027">
              <a:lnSpc>
                <a:spcPts val="1673"/>
              </a:lnSpc>
              <a:buFont typeface="Arial"/>
              <a:buChar char="•"/>
            </a:pPr>
            <a:r>
              <a:rPr lang="en-US" sz="1195" dirty="0">
                <a:solidFill>
                  <a:srgbClr val="000000"/>
                </a:solidFill>
                <a:latin typeface="Open Sans Extra Bold"/>
              </a:rPr>
              <a:t>Bahasa Yunani, </a:t>
            </a:r>
            <a:r>
              <a:rPr lang="en-US" sz="1195" dirty="0" err="1">
                <a:solidFill>
                  <a:srgbClr val="000000"/>
                </a:solidFill>
                <a:latin typeface="Open Sans Extra Bold"/>
              </a:rPr>
              <a:t>yaitu</a:t>
            </a:r>
            <a:r>
              <a:rPr lang="en-US" sz="1195" dirty="0">
                <a:solidFill>
                  <a:srgbClr val="000000"/>
                </a:solidFill>
                <a:latin typeface="Open Sans Extra Bold"/>
              </a:rPr>
              <a:t> </a:t>
            </a:r>
            <a:r>
              <a:rPr lang="en-US" sz="1195" dirty="0" err="1">
                <a:solidFill>
                  <a:srgbClr val="000000"/>
                </a:solidFill>
                <a:latin typeface="Open Sans Extra Bold"/>
              </a:rPr>
              <a:t>archium</a:t>
            </a:r>
            <a:r>
              <a:rPr lang="en-US" sz="1195" dirty="0">
                <a:solidFill>
                  <a:srgbClr val="000000"/>
                </a:solidFill>
                <a:latin typeface="Open Sans Extra Bold"/>
              </a:rPr>
              <a:t> </a:t>
            </a:r>
            <a:r>
              <a:rPr lang="en-US" sz="1195" dirty="0" err="1">
                <a:solidFill>
                  <a:srgbClr val="000000"/>
                </a:solidFill>
                <a:latin typeface="Open Sans Extra Bold"/>
              </a:rPr>
              <a:t>artinya</a:t>
            </a:r>
            <a:r>
              <a:rPr lang="en-US" sz="1195" dirty="0">
                <a:solidFill>
                  <a:srgbClr val="000000"/>
                </a:solidFill>
                <a:latin typeface="Open Sans Extra Bold"/>
              </a:rPr>
              <a:t> </a:t>
            </a:r>
            <a:r>
              <a:rPr lang="en-US" sz="1195" dirty="0" err="1">
                <a:solidFill>
                  <a:srgbClr val="000000"/>
                </a:solidFill>
                <a:latin typeface="Open Sans Extra Bold"/>
              </a:rPr>
              <a:t>peti</a:t>
            </a:r>
            <a:r>
              <a:rPr lang="en-US" sz="1195" dirty="0">
                <a:solidFill>
                  <a:srgbClr val="000000"/>
                </a:solidFill>
                <a:latin typeface="Open Sans Extra Bold"/>
              </a:rPr>
              <a:t> </a:t>
            </a:r>
            <a:r>
              <a:rPr lang="en-US" sz="1195" dirty="0" err="1">
                <a:solidFill>
                  <a:srgbClr val="000000"/>
                </a:solidFill>
                <a:latin typeface="Open Sans Extra Bold"/>
              </a:rPr>
              <a:t>untuk</a:t>
            </a:r>
            <a:r>
              <a:rPr lang="en-US" sz="1195" dirty="0">
                <a:solidFill>
                  <a:srgbClr val="000000"/>
                </a:solidFill>
                <a:latin typeface="Open Sans Extra Bold"/>
              </a:rPr>
              <a:t> </a:t>
            </a:r>
            <a:r>
              <a:rPr lang="en-US" sz="1195" dirty="0" err="1">
                <a:solidFill>
                  <a:srgbClr val="000000"/>
                </a:solidFill>
                <a:latin typeface="Open Sans Extra Bold"/>
              </a:rPr>
              <a:t>menyimpan</a:t>
            </a:r>
            <a:r>
              <a:rPr lang="en-US" sz="1195" dirty="0">
                <a:solidFill>
                  <a:srgbClr val="000000"/>
                </a:solidFill>
                <a:latin typeface="Open Sans Extra Bold"/>
              </a:rPr>
              <a:t> </a:t>
            </a:r>
            <a:r>
              <a:rPr lang="en-US" sz="1195" dirty="0" err="1">
                <a:solidFill>
                  <a:srgbClr val="000000"/>
                </a:solidFill>
                <a:latin typeface="Open Sans Extra Bold"/>
              </a:rPr>
              <a:t>sesuatu</a:t>
            </a:r>
            <a:r>
              <a:rPr lang="en-US" sz="1195" dirty="0">
                <a:solidFill>
                  <a:srgbClr val="000000"/>
                </a:solidFill>
                <a:latin typeface="Open Sans Extra Bold"/>
              </a:rPr>
              <a:t>,</a:t>
            </a:r>
          </a:p>
          <a:p>
            <a:pPr marL="258054" lvl="1" indent="-129027">
              <a:lnSpc>
                <a:spcPts val="1673"/>
              </a:lnSpc>
              <a:buFont typeface="Arial"/>
              <a:buChar char="•"/>
            </a:pPr>
            <a:r>
              <a:rPr lang="en-US" sz="1195" dirty="0">
                <a:solidFill>
                  <a:srgbClr val="000000"/>
                </a:solidFill>
                <a:latin typeface="Open Sans Extra Bold"/>
              </a:rPr>
              <a:t>Bahasa </a:t>
            </a:r>
            <a:r>
              <a:rPr lang="en-US" sz="1195" dirty="0" err="1">
                <a:solidFill>
                  <a:srgbClr val="000000"/>
                </a:solidFill>
                <a:latin typeface="Open Sans Extra Bold"/>
              </a:rPr>
              <a:t>Inggris</a:t>
            </a:r>
            <a:r>
              <a:rPr lang="en-US" sz="1195" dirty="0">
                <a:solidFill>
                  <a:srgbClr val="000000"/>
                </a:solidFill>
                <a:latin typeface="Open Sans Extra Bold"/>
              </a:rPr>
              <a:t>, </a:t>
            </a:r>
            <a:r>
              <a:rPr lang="en-US" sz="1195" dirty="0" err="1">
                <a:solidFill>
                  <a:srgbClr val="000000"/>
                </a:solidFill>
                <a:latin typeface="Open Sans Extra Bold"/>
              </a:rPr>
              <a:t>yaitu</a:t>
            </a:r>
            <a:r>
              <a:rPr lang="en-US" sz="1195" dirty="0">
                <a:solidFill>
                  <a:srgbClr val="000000"/>
                </a:solidFill>
                <a:latin typeface="Open Sans Extra Bold"/>
              </a:rPr>
              <a:t> </a:t>
            </a:r>
            <a:r>
              <a:rPr lang="en-US" sz="1195" dirty="0" err="1">
                <a:solidFill>
                  <a:srgbClr val="000000"/>
                </a:solidFill>
                <a:latin typeface="Open Sans Extra Bold"/>
              </a:rPr>
              <a:t>archieve</a:t>
            </a:r>
            <a:r>
              <a:rPr lang="en-US" sz="1195" dirty="0">
                <a:solidFill>
                  <a:srgbClr val="000000"/>
                </a:solidFill>
                <a:latin typeface="Open Sans Extra Bold"/>
              </a:rPr>
              <a:t>, </a:t>
            </a:r>
            <a:r>
              <a:rPr lang="en-US" sz="1195" dirty="0" err="1">
                <a:solidFill>
                  <a:srgbClr val="000000"/>
                </a:solidFill>
                <a:latin typeface="Open Sans Extra Bold"/>
              </a:rPr>
              <a:t>artinya</a:t>
            </a:r>
            <a:r>
              <a:rPr lang="en-US" sz="1195" dirty="0">
                <a:solidFill>
                  <a:srgbClr val="000000"/>
                </a:solidFill>
                <a:latin typeface="Open Sans Extra Bold"/>
              </a:rPr>
              <a:t> </a:t>
            </a:r>
            <a:r>
              <a:rPr lang="en-US" sz="1195" dirty="0" err="1">
                <a:solidFill>
                  <a:srgbClr val="000000"/>
                </a:solidFill>
                <a:latin typeface="Open Sans Extra Bold"/>
              </a:rPr>
              <a:t>kumpulan</a:t>
            </a:r>
            <a:r>
              <a:rPr lang="en-US" sz="1195" dirty="0">
                <a:solidFill>
                  <a:srgbClr val="000000"/>
                </a:solidFill>
                <a:latin typeface="Open Sans Extra Bold"/>
              </a:rPr>
              <a:t> </a:t>
            </a:r>
            <a:r>
              <a:rPr lang="en-US" sz="1195" dirty="0" err="1">
                <a:solidFill>
                  <a:srgbClr val="000000"/>
                </a:solidFill>
                <a:latin typeface="Open Sans Extra Bold"/>
              </a:rPr>
              <a:t>warkat</a:t>
            </a:r>
            <a:r>
              <a:rPr lang="en-US" sz="1195" dirty="0">
                <a:solidFill>
                  <a:srgbClr val="000000"/>
                </a:solidFill>
                <a:latin typeface="Open Sans Extra Bold"/>
              </a:rPr>
              <a:t>; “record” </a:t>
            </a:r>
            <a:r>
              <a:rPr lang="en-US" sz="1195" dirty="0" err="1">
                <a:solidFill>
                  <a:srgbClr val="000000"/>
                </a:solidFill>
                <a:latin typeface="Open Sans Extra Bold"/>
              </a:rPr>
              <a:t>artinya</a:t>
            </a:r>
            <a:r>
              <a:rPr lang="en-US" sz="1195" dirty="0">
                <a:solidFill>
                  <a:srgbClr val="000000"/>
                </a:solidFill>
                <a:latin typeface="Open Sans Extra Bold"/>
              </a:rPr>
              <a:t> </a:t>
            </a:r>
            <a:r>
              <a:rPr lang="en-US" sz="1195" dirty="0" err="1">
                <a:solidFill>
                  <a:srgbClr val="000000"/>
                </a:solidFill>
                <a:latin typeface="Open Sans Extra Bold"/>
              </a:rPr>
              <a:t>catatan</a:t>
            </a:r>
            <a:r>
              <a:rPr lang="en-US" sz="1195" dirty="0">
                <a:solidFill>
                  <a:srgbClr val="000000"/>
                </a:solidFill>
                <a:latin typeface="Open Sans Extra Bold"/>
              </a:rPr>
              <a:t>; dan “file” </a:t>
            </a:r>
            <a:r>
              <a:rPr lang="en-US" sz="1195" dirty="0" err="1">
                <a:solidFill>
                  <a:srgbClr val="000000"/>
                </a:solidFill>
                <a:latin typeface="Open Sans Extra Bold"/>
              </a:rPr>
              <a:t>artinya</a:t>
            </a:r>
            <a:r>
              <a:rPr lang="en-US" sz="1195" dirty="0">
                <a:solidFill>
                  <a:srgbClr val="000000"/>
                </a:solidFill>
                <a:latin typeface="Open Sans Extra Bold"/>
              </a:rPr>
              <a:t> </a:t>
            </a:r>
            <a:r>
              <a:rPr lang="en-US" sz="1195" dirty="0" err="1">
                <a:solidFill>
                  <a:srgbClr val="000000"/>
                </a:solidFill>
                <a:latin typeface="Open Sans Extra Bold"/>
              </a:rPr>
              <a:t>sekumpulan</a:t>
            </a:r>
            <a:r>
              <a:rPr lang="en-US" sz="1195" dirty="0">
                <a:solidFill>
                  <a:srgbClr val="000000"/>
                </a:solidFill>
                <a:latin typeface="Open Sans Extra Bold"/>
              </a:rPr>
              <a:t> </a:t>
            </a:r>
            <a:r>
              <a:rPr lang="en-US" sz="1195" dirty="0" err="1">
                <a:solidFill>
                  <a:srgbClr val="000000"/>
                </a:solidFill>
                <a:latin typeface="Open Sans Extra Bold"/>
              </a:rPr>
              <a:t>informasi</a:t>
            </a:r>
            <a:r>
              <a:rPr lang="en-US" sz="1195" dirty="0">
                <a:solidFill>
                  <a:srgbClr val="000000"/>
                </a:solidFill>
                <a:latin typeface="Open Sans Extra Bold"/>
              </a:rPr>
              <a:t>/</a:t>
            </a:r>
            <a:r>
              <a:rPr lang="en-US" sz="1195" dirty="0" err="1">
                <a:solidFill>
                  <a:srgbClr val="000000"/>
                </a:solidFill>
                <a:latin typeface="Open Sans Extra Bold"/>
              </a:rPr>
              <a:t>warkat</a:t>
            </a:r>
            <a:r>
              <a:rPr lang="en-US" sz="1195" dirty="0">
                <a:solidFill>
                  <a:srgbClr val="000000"/>
                </a:solidFill>
                <a:latin typeface="Open Sans Extra Bold"/>
              </a:rPr>
              <a:t>,</a:t>
            </a:r>
          </a:p>
          <a:p>
            <a:pPr marL="258054" lvl="1" indent="-129027">
              <a:lnSpc>
                <a:spcPts val="1673"/>
              </a:lnSpc>
              <a:buFont typeface="Arial"/>
              <a:buChar char="•"/>
            </a:pPr>
            <a:r>
              <a:rPr lang="en-US" sz="1195" dirty="0">
                <a:solidFill>
                  <a:srgbClr val="000000"/>
                </a:solidFill>
                <a:latin typeface="Open Sans Extra Bold"/>
              </a:rPr>
              <a:t>Bahasa Belanda, </a:t>
            </a:r>
            <a:r>
              <a:rPr lang="en-US" sz="1195" dirty="0" err="1">
                <a:solidFill>
                  <a:srgbClr val="000000"/>
                </a:solidFill>
                <a:latin typeface="Open Sans Extra Bold"/>
              </a:rPr>
              <a:t>yaitu</a:t>
            </a:r>
            <a:r>
              <a:rPr lang="en-US" sz="1195" dirty="0">
                <a:solidFill>
                  <a:srgbClr val="000000"/>
                </a:solidFill>
                <a:latin typeface="Open Sans Extra Bold"/>
              </a:rPr>
              <a:t> </a:t>
            </a:r>
            <a:r>
              <a:rPr lang="en-US" sz="1195" dirty="0" err="1">
                <a:solidFill>
                  <a:srgbClr val="000000"/>
                </a:solidFill>
                <a:latin typeface="Open Sans Extra Bold"/>
              </a:rPr>
              <a:t>archief</a:t>
            </a:r>
            <a:r>
              <a:rPr lang="en-US" sz="1195" dirty="0">
                <a:solidFill>
                  <a:srgbClr val="000000"/>
                </a:solidFill>
                <a:latin typeface="Open Sans Extra Bold"/>
              </a:rPr>
              <a:t> </a:t>
            </a:r>
            <a:r>
              <a:rPr lang="en-US" sz="1195" dirty="0" err="1">
                <a:solidFill>
                  <a:srgbClr val="000000"/>
                </a:solidFill>
                <a:latin typeface="Open Sans Extra Bold"/>
              </a:rPr>
              <a:t>artinya</a:t>
            </a:r>
            <a:r>
              <a:rPr lang="en-US" sz="1195" dirty="0">
                <a:solidFill>
                  <a:srgbClr val="000000"/>
                </a:solidFill>
                <a:latin typeface="Open Sans Extra Bold"/>
              </a:rPr>
              <a:t> </a:t>
            </a:r>
            <a:r>
              <a:rPr lang="en-US" sz="1195" dirty="0" err="1">
                <a:solidFill>
                  <a:srgbClr val="000000"/>
                </a:solidFill>
                <a:latin typeface="Open Sans Extra Bold"/>
              </a:rPr>
              <a:t>warkat</a:t>
            </a:r>
            <a:r>
              <a:rPr lang="en-US" sz="1195" dirty="0">
                <a:solidFill>
                  <a:srgbClr val="000000"/>
                </a:solidFill>
                <a:latin typeface="Open Sans Extra Bold"/>
              </a:rPr>
              <a:t>,</a:t>
            </a:r>
          </a:p>
          <a:p>
            <a:pPr marL="258054" lvl="1" indent="-129027">
              <a:lnSpc>
                <a:spcPts val="1673"/>
              </a:lnSpc>
              <a:buFont typeface="Arial"/>
              <a:buChar char="•"/>
            </a:pPr>
            <a:r>
              <a:rPr lang="en-US" sz="1195" dirty="0">
                <a:solidFill>
                  <a:srgbClr val="000000"/>
                </a:solidFill>
                <a:latin typeface="Open Sans Extra Bold"/>
              </a:rPr>
              <a:t>Bahasa </a:t>
            </a:r>
            <a:r>
              <a:rPr lang="en-US" sz="1195" dirty="0" err="1">
                <a:solidFill>
                  <a:srgbClr val="000000"/>
                </a:solidFill>
                <a:latin typeface="Open Sans Extra Bold"/>
              </a:rPr>
              <a:t>Jerman</a:t>
            </a:r>
            <a:r>
              <a:rPr lang="en-US" sz="1195" dirty="0">
                <a:solidFill>
                  <a:srgbClr val="000000"/>
                </a:solidFill>
                <a:latin typeface="Open Sans Extra Bold"/>
              </a:rPr>
              <a:t>, </a:t>
            </a:r>
            <a:r>
              <a:rPr lang="en-US" sz="1195" dirty="0" err="1">
                <a:solidFill>
                  <a:srgbClr val="000000"/>
                </a:solidFill>
                <a:latin typeface="Open Sans Extra Bold"/>
              </a:rPr>
              <a:t>yaitu</a:t>
            </a:r>
            <a:r>
              <a:rPr lang="en-US" sz="1195" dirty="0">
                <a:solidFill>
                  <a:srgbClr val="000000"/>
                </a:solidFill>
                <a:latin typeface="Open Sans Extra Bold"/>
              </a:rPr>
              <a:t> </a:t>
            </a:r>
            <a:r>
              <a:rPr lang="en-US" sz="1195" dirty="0" err="1">
                <a:solidFill>
                  <a:srgbClr val="000000"/>
                </a:solidFill>
                <a:latin typeface="Open Sans Extra Bold"/>
              </a:rPr>
              <a:t>archivalen</a:t>
            </a:r>
            <a:r>
              <a:rPr lang="en-US" sz="1195" dirty="0">
                <a:solidFill>
                  <a:srgbClr val="000000"/>
                </a:solidFill>
                <a:latin typeface="Open Sans Extra Bold"/>
              </a:rPr>
              <a:t> </a:t>
            </a:r>
            <a:r>
              <a:rPr lang="en-US" sz="1195" dirty="0" err="1">
                <a:solidFill>
                  <a:srgbClr val="000000"/>
                </a:solidFill>
                <a:latin typeface="Open Sans Extra Bold"/>
              </a:rPr>
              <a:t>artinya</a:t>
            </a:r>
            <a:r>
              <a:rPr lang="en-US" sz="1195" dirty="0">
                <a:solidFill>
                  <a:srgbClr val="000000"/>
                </a:solidFill>
                <a:latin typeface="Open Sans Extra Bold"/>
              </a:rPr>
              <a:t> </a:t>
            </a:r>
            <a:r>
              <a:rPr lang="en-US" sz="1195" dirty="0" err="1">
                <a:solidFill>
                  <a:srgbClr val="000000"/>
                </a:solidFill>
                <a:latin typeface="Open Sans Extra Bold"/>
              </a:rPr>
              <a:t>wakat</a:t>
            </a:r>
            <a:r>
              <a:rPr lang="en-US" sz="1195" dirty="0">
                <a:solidFill>
                  <a:srgbClr val="000000"/>
                </a:solidFill>
                <a:latin typeface="Open Sans Extra Bold"/>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after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4295128" y="514368"/>
            <a:ext cx="1927000" cy="97313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flipV="1">
            <a:off x="1231164" y="606136"/>
            <a:ext cx="3531228" cy="4964820"/>
          </a:xfrm>
          <a:prstGeom prst="rect">
            <a:avLst/>
          </a:prstGeom>
        </p:spPr>
      </p:pic>
      <p:pic>
        <p:nvPicPr>
          <p:cNvPr id="8" name="Picture 8"/>
          <p:cNvPicPr>
            <a:picLocks noChangeAspect="1"/>
          </p:cNvPicPr>
          <p:nvPr/>
        </p:nvPicPr>
        <p:blipFill>
          <a:blip r:embed="rId7"/>
          <a:srcRect/>
          <a:stretch>
            <a:fillRect/>
          </a:stretch>
        </p:blipFill>
        <p:spPr>
          <a:xfrm>
            <a:off x="5826876" y="2300755"/>
            <a:ext cx="3459408" cy="3243195"/>
          </a:xfrm>
          <a:prstGeom prst="rect">
            <a:avLst/>
          </a:prstGeom>
        </p:spPr>
      </p:pic>
      <p:sp>
        <p:nvSpPr>
          <p:cNvPr id="9" name="TextBox 9"/>
          <p:cNvSpPr txBox="1"/>
          <p:nvPr/>
        </p:nvSpPr>
        <p:spPr>
          <a:xfrm>
            <a:off x="1386491" y="2166965"/>
            <a:ext cx="3608184" cy="1776487"/>
          </a:xfrm>
          <a:prstGeom prst="rect">
            <a:avLst/>
          </a:prstGeom>
        </p:spPr>
        <p:txBody>
          <a:bodyPr lIns="0" tIns="0" rIns="0" bIns="0" rtlCol="0" anchor="t">
            <a:spAutoFit/>
          </a:bodyPr>
          <a:lstStyle/>
          <a:p>
            <a:pPr>
              <a:lnSpc>
                <a:spcPts val="2026"/>
              </a:lnSpc>
            </a:pPr>
            <a:r>
              <a:rPr lang="en-US" sz="1095">
                <a:solidFill>
                  <a:srgbClr val="000000"/>
                </a:solidFill>
                <a:latin typeface="Open Sans Extra Bold"/>
              </a:rPr>
              <a:t>Arsip merupakan dokumen (yang merekam informasi) baik yang berbentuk tunggal maupun kelompok (berjilid) dan dokumen tersebut merupakan hasil dari kegiatan suatu lembaga atau kantor baik pemerintah maupun swasta dan digunakan sebagai rujukan dan bukti sejarah masa lampau.</a:t>
            </a:r>
          </a:p>
        </p:txBody>
      </p:sp>
      <p:grpSp>
        <p:nvGrpSpPr>
          <p:cNvPr id="14" name="Group 5">
            <a:extLst>
              <a:ext uri="{FF2B5EF4-FFF2-40B4-BE49-F238E27FC236}">
                <a16:creationId xmlns:a16="http://schemas.microsoft.com/office/drawing/2014/main" id="{5CCFAEF5-D621-73A9-C3FD-5A09BA27E1C2}"/>
              </a:ext>
            </a:extLst>
          </p:cNvPr>
          <p:cNvGrpSpPr/>
          <p:nvPr/>
        </p:nvGrpSpPr>
        <p:grpSpPr>
          <a:xfrm>
            <a:off x="514368" y="514368"/>
            <a:ext cx="4964820" cy="581948"/>
            <a:chOff x="0" y="0"/>
            <a:chExt cx="2615122" cy="306530"/>
          </a:xfrm>
        </p:grpSpPr>
        <p:sp>
          <p:nvSpPr>
            <p:cNvPr id="15" name="Freeform 6">
              <a:extLst>
                <a:ext uri="{FF2B5EF4-FFF2-40B4-BE49-F238E27FC236}">
                  <a16:creationId xmlns:a16="http://schemas.microsoft.com/office/drawing/2014/main" id="{DFED8B4D-664F-BDBC-3DEE-83F2AC0D5BEF}"/>
                </a:ext>
              </a:extLst>
            </p:cNvPr>
            <p:cNvSpPr/>
            <p:nvPr/>
          </p:nvSpPr>
          <p:spPr>
            <a:xfrm>
              <a:off x="0" y="0"/>
              <a:ext cx="2615122" cy="306530"/>
            </a:xfrm>
            <a:custGeom>
              <a:avLst/>
              <a:gdLst/>
              <a:ahLst/>
              <a:cxnLst/>
              <a:rect l="l" t="t" r="r" b="b"/>
              <a:pathLst>
                <a:path w="2615122" h="306530">
                  <a:moveTo>
                    <a:pt x="38984" y="0"/>
                  </a:moveTo>
                  <a:lnTo>
                    <a:pt x="2576138" y="0"/>
                  </a:lnTo>
                  <a:cubicBezTo>
                    <a:pt x="2597669" y="0"/>
                    <a:pt x="2615122" y="17454"/>
                    <a:pt x="2615122" y="38984"/>
                  </a:cubicBezTo>
                  <a:lnTo>
                    <a:pt x="2615122" y="267546"/>
                  </a:lnTo>
                  <a:cubicBezTo>
                    <a:pt x="2615122" y="277885"/>
                    <a:pt x="2611015" y="287801"/>
                    <a:pt x="2603704" y="295112"/>
                  </a:cubicBezTo>
                  <a:cubicBezTo>
                    <a:pt x="2596393" y="302422"/>
                    <a:pt x="2586478" y="306530"/>
                    <a:pt x="2576138" y="306530"/>
                  </a:cubicBezTo>
                  <a:lnTo>
                    <a:pt x="38984" y="306530"/>
                  </a:lnTo>
                  <a:cubicBezTo>
                    <a:pt x="28645" y="306530"/>
                    <a:pt x="18729" y="302422"/>
                    <a:pt x="11418" y="295112"/>
                  </a:cubicBezTo>
                  <a:cubicBezTo>
                    <a:pt x="4107" y="287801"/>
                    <a:pt x="0" y="277885"/>
                    <a:pt x="0" y="267546"/>
                  </a:cubicBezTo>
                  <a:lnTo>
                    <a:pt x="0" y="38984"/>
                  </a:lnTo>
                  <a:cubicBezTo>
                    <a:pt x="0" y="28645"/>
                    <a:pt x="4107" y="18729"/>
                    <a:pt x="11418" y="11418"/>
                  </a:cubicBezTo>
                  <a:cubicBezTo>
                    <a:pt x="18729" y="4107"/>
                    <a:pt x="28645" y="0"/>
                    <a:pt x="38984" y="0"/>
                  </a:cubicBezTo>
                  <a:close/>
                </a:path>
              </a:pathLst>
            </a:custGeom>
            <a:solidFill>
              <a:srgbClr val="2B3467"/>
            </a:solidFill>
          </p:spPr>
        </p:sp>
        <p:sp>
          <p:nvSpPr>
            <p:cNvPr id="16" name="TextBox 7">
              <a:extLst>
                <a:ext uri="{FF2B5EF4-FFF2-40B4-BE49-F238E27FC236}">
                  <a16:creationId xmlns:a16="http://schemas.microsoft.com/office/drawing/2014/main" id="{7ED40DB0-51A1-4519-C2D3-7E685AFE14E5}"/>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7" name="TextBox 9">
            <a:extLst>
              <a:ext uri="{FF2B5EF4-FFF2-40B4-BE49-F238E27FC236}">
                <a16:creationId xmlns:a16="http://schemas.microsoft.com/office/drawing/2014/main" id="{3B62A801-E803-753D-6BFC-AA5F06C03C35}"/>
              </a:ext>
            </a:extLst>
          </p:cNvPr>
          <p:cNvSpPr txBox="1"/>
          <p:nvPr/>
        </p:nvSpPr>
        <p:spPr>
          <a:xfrm>
            <a:off x="954050" y="498787"/>
            <a:ext cx="4085455" cy="613110"/>
          </a:xfrm>
          <a:prstGeom prst="rect">
            <a:avLst/>
          </a:prstGeom>
        </p:spPr>
        <p:txBody>
          <a:bodyPr lIns="0" tIns="0" rIns="0" bIns="0" rtlCol="0" anchor="t">
            <a:spAutoFit/>
          </a:bodyPr>
          <a:lstStyle/>
          <a:p>
            <a:pPr algn="ctr">
              <a:lnSpc>
                <a:spcPts val="4533"/>
              </a:lnSpc>
            </a:pPr>
            <a:r>
              <a:rPr lang="en-US" sz="3238" spc="204" dirty="0" err="1">
                <a:solidFill>
                  <a:srgbClr val="FFFFFF"/>
                </a:solidFill>
                <a:latin typeface="Bugaki"/>
              </a:rPr>
              <a:t>Hakekat</a:t>
            </a:r>
            <a:r>
              <a:rPr lang="en-US" sz="3238" spc="204" dirty="0">
                <a:solidFill>
                  <a:srgbClr val="FFFFFF"/>
                </a:solidFill>
                <a:latin typeface="Bugaki"/>
              </a:rPr>
              <a:t> </a:t>
            </a:r>
            <a:r>
              <a:rPr lang="en-US" sz="3238" spc="204" dirty="0" err="1">
                <a:solidFill>
                  <a:srgbClr val="FFFFFF"/>
                </a:solidFill>
                <a:latin typeface="Bugaki"/>
              </a:rPr>
              <a:t>Arsip</a:t>
            </a:r>
            <a:endParaRPr lang="en-US" sz="3238" spc="204" dirty="0">
              <a:solidFill>
                <a:srgbClr val="FFFFFF"/>
              </a:solidFill>
              <a:latin typeface="Bugaki"/>
            </a:endParaRPr>
          </a:p>
        </p:txBody>
      </p:sp>
      <p:pic>
        <p:nvPicPr>
          <p:cNvPr id="6" name="Picture 10">
            <a:hlinkClick r:id="" action="ppaction://hlinkshowjump?jump=nextslide">
              <a:snd r:embed="rId8" name="click.wav"/>
            </a:hlinkClick>
            <a:extLst>
              <a:ext uri="{FF2B5EF4-FFF2-40B4-BE49-F238E27FC236}">
                <a16:creationId xmlns:a16="http://schemas.microsoft.com/office/drawing/2014/main" id="{B1A2CAF0-B21D-EA16-B254-93E3D8422307}"/>
              </a:ext>
            </a:extLst>
          </p:cNvPr>
          <p:cNvPicPr>
            <a:picLocks noChangeAspect="1"/>
          </p:cNvPicPr>
          <p:nvPr/>
        </p:nvPicPr>
        <p:blipFill>
          <a:blip r:embed="rId9"/>
          <a:srcRect l="1495" t="1911" r="71866" b="72140"/>
          <a:stretch>
            <a:fillRect/>
          </a:stretch>
        </p:blipFill>
        <p:spPr>
          <a:xfrm>
            <a:off x="8202856" y="148229"/>
            <a:ext cx="864944" cy="832553"/>
          </a:xfrm>
          <a:prstGeom prst="rect">
            <a:avLst/>
          </a:prstGeom>
        </p:spPr>
      </p:pic>
      <p:pic>
        <p:nvPicPr>
          <p:cNvPr id="7" name="Picture 11">
            <a:hlinkClick r:id="" action="ppaction://hlinkshowjump?jump=previousslide">
              <a:snd r:embed="rId8" name="click.wav"/>
            </a:hlinkClick>
            <a:extLst>
              <a:ext uri="{FF2B5EF4-FFF2-40B4-BE49-F238E27FC236}">
                <a16:creationId xmlns:a16="http://schemas.microsoft.com/office/drawing/2014/main" id="{36B283DF-F7CA-3606-BD1F-3B28E2028C9C}"/>
              </a:ext>
            </a:extLst>
          </p:cNvPr>
          <p:cNvPicPr>
            <a:picLocks noChangeAspect="1"/>
          </p:cNvPicPr>
          <p:nvPr/>
        </p:nvPicPr>
        <p:blipFill>
          <a:blip r:embed="rId10"/>
          <a:srcRect l="72322" t="3827" r="3119" b="71956"/>
          <a:stretch>
            <a:fillRect/>
          </a:stretch>
        </p:blipFill>
        <p:spPr>
          <a:xfrm>
            <a:off x="7566530" y="192499"/>
            <a:ext cx="788743" cy="7777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2"/>
                                        </p:tgtEl>
                                      </p:cBhvr>
                                    </p:animEffect>
                                    <p:animScale>
                                      <p:cBhvr>
                                        <p:cTn id="10"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FE7"/>
        </a:solidFill>
        <a:effectLst/>
      </p:bgPr>
    </p:bg>
    <p:spTree>
      <p:nvGrpSpPr>
        <p:cNvPr id="1" name=""/>
        <p:cNvGrpSpPr/>
        <p:nvPr/>
      </p:nvGrpSpPr>
      <p:grpSpPr>
        <a:xfrm>
          <a:off x="0" y="0"/>
          <a:ext cx="0" cy="0"/>
          <a:chOff x="0" y="0"/>
          <a:chExt cx="0" cy="0"/>
        </a:xfrm>
      </p:grpSpPr>
      <p:pic>
        <p:nvPicPr>
          <p:cNvPr id="6" name="Picture 6">
            <a:hlinkClick r:id="rId4" action="ppaction://hlinksldjump">
              <a:snd r:embed="rId5" name="click.wav"/>
            </a:hlinkClick>
          </p:cNvPr>
          <p:cNvPicPr>
            <a:picLocks noChangeAspect="1"/>
          </p:cNvPicPr>
          <p:nvPr/>
        </p:nvPicPr>
        <p:blipFill>
          <a:blip r:embed="rId6"/>
          <a:srcRect l="1495" t="1911" r="71866" b="72140"/>
          <a:stretch>
            <a:fillRect/>
          </a:stretch>
        </p:blipFill>
        <p:spPr>
          <a:xfrm>
            <a:off x="7467600" y="158328"/>
            <a:ext cx="854685" cy="832552"/>
          </a:xfrm>
          <a:prstGeom prst="rect">
            <a:avLst/>
          </a:prstGeom>
        </p:spPr>
      </p:pic>
      <p:pic>
        <p:nvPicPr>
          <p:cNvPr id="7" name="Picture 7">
            <a:hlinkClick r:id="" action="ppaction://hlinkshowjump?jump=previousslide">
              <a:snd r:embed="rId5" name="click.wav"/>
            </a:hlinkClick>
          </p:cNvPr>
          <p:cNvPicPr>
            <a:picLocks noChangeAspect="1"/>
          </p:cNvPicPr>
          <p:nvPr/>
        </p:nvPicPr>
        <p:blipFill>
          <a:blip r:embed="rId6"/>
          <a:srcRect l="72322" t="3827" r="3119" b="71956"/>
          <a:stretch>
            <a:fillRect/>
          </a:stretch>
        </p:blipFill>
        <p:spPr>
          <a:xfrm>
            <a:off x="8253610" y="226172"/>
            <a:ext cx="775550" cy="764708"/>
          </a:xfrm>
          <a:prstGeom prst="rect">
            <a:avLst/>
          </a:prstGeom>
        </p:spPr>
      </p:pic>
      <p:pic>
        <p:nvPicPr>
          <p:cNvPr id="2" name="Picture 2"/>
          <p:cNvPicPr>
            <a:picLocks noChangeAspect="1"/>
          </p:cNvPicPr>
          <p:nvPr/>
        </p:nvPicPr>
        <p:blipFill>
          <a:blip r:embed="rId7"/>
          <a:srcRect/>
          <a:stretch>
            <a:fillRect/>
          </a:stretch>
        </p:blipFill>
        <p:spPr>
          <a:xfrm>
            <a:off x="0" y="799639"/>
            <a:ext cx="1927000" cy="973135"/>
          </a:xfrm>
          <a:prstGeom prst="rect">
            <a:avLst/>
          </a:prstGeom>
        </p:spPr>
      </p:pic>
      <p:pic>
        <p:nvPicPr>
          <p:cNvPr id="3" name="Picture 3"/>
          <p:cNvPicPr>
            <a:picLocks noChangeAspect="1"/>
          </p:cNvPicPr>
          <p:nvPr/>
        </p:nvPicPr>
        <p:blipFill>
          <a:blip r:embed="rId8"/>
          <a:srcRect/>
          <a:stretch>
            <a:fillRect/>
          </a:stretch>
        </p:blipFill>
        <p:spPr>
          <a:xfrm>
            <a:off x="5258628" y="934345"/>
            <a:ext cx="1197928" cy="1049684"/>
          </a:xfrm>
          <a:prstGeom prst="rect">
            <a:avLst/>
          </a:prstGeom>
        </p:spPr>
      </p:pic>
      <p:pic>
        <p:nvPicPr>
          <p:cNvPr id="4" name="Picture 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flipV="1">
            <a:off x="1231164" y="606136"/>
            <a:ext cx="3531228" cy="4964820"/>
          </a:xfrm>
          <a:prstGeom prst="rect">
            <a:avLst/>
          </a:prstGeom>
        </p:spPr>
      </p:pic>
      <p:pic>
        <p:nvPicPr>
          <p:cNvPr id="8" name="Picture 8"/>
          <p:cNvPicPr>
            <a:picLocks noChangeAspect="1"/>
          </p:cNvPicPr>
          <p:nvPr/>
        </p:nvPicPr>
        <p:blipFill>
          <a:blip r:embed="rId11"/>
          <a:srcRect/>
          <a:stretch>
            <a:fillRect/>
          </a:stretch>
        </p:blipFill>
        <p:spPr>
          <a:xfrm>
            <a:off x="6055081" y="2160751"/>
            <a:ext cx="3298889" cy="2795809"/>
          </a:xfrm>
          <a:prstGeom prst="rect">
            <a:avLst/>
          </a:prstGeom>
        </p:spPr>
      </p:pic>
      <p:sp>
        <p:nvSpPr>
          <p:cNvPr id="9" name="TextBox 9"/>
          <p:cNvSpPr txBox="1"/>
          <p:nvPr/>
        </p:nvSpPr>
        <p:spPr>
          <a:xfrm>
            <a:off x="1376467" y="2113126"/>
            <a:ext cx="3773510" cy="2128514"/>
          </a:xfrm>
          <a:prstGeom prst="rect">
            <a:avLst/>
          </a:prstGeom>
        </p:spPr>
        <p:txBody>
          <a:bodyPr lIns="0" tIns="0" rIns="0" bIns="0" rtlCol="0" anchor="t">
            <a:spAutoFit/>
          </a:bodyPr>
          <a:lstStyle/>
          <a:p>
            <a:pPr>
              <a:lnSpc>
                <a:spcPts val="1924"/>
              </a:lnSpc>
            </a:pPr>
            <a:r>
              <a:rPr lang="en-US" sz="1195">
                <a:solidFill>
                  <a:srgbClr val="000000"/>
                </a:solidFill>
                <a:latin typeface="Open Sans Extra Bold"/>
              </a:rPr>
              <a:t>Sedangkan Kearsipan merupakan salah satu macam pekerjaan kantor atau pekerjaan tatausaha yang banyak dilakukan oleh setiap badan usaha (instansi) pemerintah maupun badan usaha swasta. Kearsipan menyangkut pekerjaan yang berhubungan dengan penyampaian warkat atau surat surat dan dokumen dokumen kantor lainnya.</a:t>
            </a:r>
          </a:p>
          <a:p>
            <a:pPr>
              <a:lnSpc>
                <a:spcPts val="1924"/>
              </a:lnSpc>
            </a:pPr>
            <a:endParaRPr lang="en-US" sz="1195">
              <a:solidFill>
                <a:srgbClr val="000000"/>
              </a:solidFill>
              <a:latin typeface="Open Sans Extra Bold"/>
            </a:endParaRPr>
          </a:p>
        </p:txBody>
      </p:sp>
      <p:grpSp>
        <p:nvGrpSpPr>
          <p:cNvPr id="14" name="Group 5">
            <a:extLst>
              <a:ext uri="{FF2B5EF4-FFF2-40B4-BE49-F238E27FC236}">
                <a16:creationId xmlns:a16="http://schemas.microsoft.com/office/drawing/2014/main" id="{AA683961-A5DA-7A80-8B71-19702949636B}"/>
              </a:ext>
            </a:extLst>
          </p:cNvPr>
          <p:cNvGrpSpPr/>
          <p:nvPr/>
        </p:nvGrpSpPr>
        <p:grpSpPr>
          <a:xfrm>
            <a:off x="514368" y="514368"/>
            <a:ext cx="4964820" cy="581948"/>
            <a:chOff x="0" y="0"/>
            <a:chExt cx="2615122" cy="306530"/>
          </a:xfrm>
        </p:grpSpPr>
        <p:sp>
          <p:nvSpPr>
            <p:cNvPr id="15" name="Freeform 6">
              <a:extLst>
                <a:ext uri="{FF2B5EF4-FFF2-40B4-BE49-F238E27FC236}">
                  <a16:creationId xmlns:a16="http://schemas.microsoft.com/office/drawing/2014/main" id="{96BDD992-BECB-A646-78CE-AD961A041D2E}"/>
                </a:ext>
              </a:extLst>
            </p:cNvPr>
            <p:cNvSpPr/>
            <p:nvPr/>
          </p:nvSpPr>
          <p:spPr>
            <a:xfrm>
              <a:off x="0" y="0"/>
              <a:ext cx="2615122" cy="306530"/>
            </a:xfrm>
            <a:custGeom>
              <a:avLst/>
              <a:gdLst/>
              <a:ahLst/>
              <a:cxnLst/>
              <a:rect l="l" t="t" r="r" b="b"/>
              <a:pathLst>
                <a:path w="2615122" h="306530">
                  <a:moveTo>
                    <a:pt x="38984" y="0"/>
                  </a:moveTo>
                  <a:lnTo>
                    <a:pt x="2576138" y="0"/>
                  </a:lnTo>
                  <a:cubicBezTo>
                    <a:pt x="2597669" y="0"/>
                    <a:pt x="2615122" y="17454"/>
                    <a:pt x="2615122" y="38984"/>
                  </a:cubicBezTo>
                  <a:lnTo>
                    <a:pt x="2615122" y="267546"/>
                  </a:lnTo>
                  <a:cubicBezTo>
                    <a:pt x="2615122" y="277885"/>
                    <a:pt x="2611015" y="287801"/>
                    <a:pt x="2603704" y="295112"/>
                  </a:cubicBezTo>
                  <a:cubicBezTo>
                    <a:pt x="2596393" y="302422"/>
                    <a:pt x="2586478" y="306530"/>
                    <a:pt x="2576138" y="306530"/>
                  </a:cubicBezTo>
                  <a:lnTo>
                    <a:pt x="38984" y="306530"/>
                  </a:lnTo>
                  <a:cubicBezTo>
                    <a:pt x="28645" y="306530"/>
                    <a:pt x="18729" y="302422"/>
                    <a:pt x="11418" y="295112"/>
                  </a:cubicBezTo>
                  <a:cubicBezTo>
                    <a:pt x="4107" y="287801"/>
                    <a:pt x="0" y="277885"/>
                    <a:pt x="0" y="267546"/>
                  </a:cubicBezTo>
                  <a:lnTo>
                    <a:pt x="0" y="38984"/>
                  </a:lnTo>
                  <a:cubicBezTo>
                    <a:pt x="0" y="28645"/>
                    <a:pt x="4107" y="18729"/>
                    <a:pt x="11418" y="11418"/>
                  </a:cubicBezTo>
                  <a:cubicBezTo>
                    <a:pt x="18729" y="4107"/>
                    <a:pt x="28645" y="0"/>
                    <a:pt x="38984" y="0"/>
                  </a:cubicBezTo>
                  <a:close/>
                </a:path>
              </a:pathLst>
            </a:custGeom>
            <a:solidFill>
              <a:srgbClr val="2B3467"/>
            </a:solidFill>
          </p:spPr>
        </p:sp>
        <p:sp>
          <p:nvSpPr>
            <p:cNvPr id="16" name="TextBox 7">
              <a:extLst>
                <a:ext uri="{FF2B5EF4-FFF2-40B4-BE49-F238E27FC236}">
                  <a16:creationId xmlns:a16="http://schemas.microsoft.com/office/drawing/2014/main" id="{51F04FF7-189E-9DD9-9CC8-F86704B57551}"/>
                </a:ext>
              </a:extLst>
            </p:cNvPr>
            <p:cNvSpPr txBox="1"/>
            <p:nvPr/>
          </p:nvSpPr>
          <p:spPr>
            <a:xfrm>
              <a:off x="0" y="-19050"/>
              <a:ext cx="812800" cy="831850"/>
            </a:xfrm>
            <a:prstGeom prst="rect">
              <a:avLst/>
            </a:prstGeom>
          </p:spPr>
          <p:txBody>
            <a:bodyPr lIns="50800" tIns="50800" rIns="50800" bIns="50800" rtlCol="0" anchor="ctr"/>
            <a:lstStyle/>
            <a:p>
              <a:pPr algn="ctr">
                <a:lnSpc>
                  <a:spcPts val="1399"/>
                </a:lnSpc>
              </a:pPr>
              <a:endParaRPr/>
            </a:p>
          </p:txBody>
        </p:sp>
      </p:grpSp>
      <p:sp>
        <p:nvSpPr>
          <p:cNvPr id="17" name="TextBox 9">
            <a:extLst>
              <a:ext uri="{FF2B5EF4-FFF2-40B4-BE49-F238E27FC236}">
                <a16:creationId xmlns:a16="http://schemas.microsoft.com/office/drawing/2014/main" id="{17406400-66CC-E3A3-F845-50576962473F}"/>
              </a:ext>
            </a:extLst>
          </p:cNvPr>
          <p:cNvSpPr txBox="1"/>
          <p:nvPr/>
        </p:nvSpPr>
        <p:spPr>
          <a:xfrm>
            <a:off x="954050" y="498787"/>
            <a:ext cx="4085455" cy="613110"/>
          </a:xfrm>
          <a:prstGeom prst="rect">
            <a:avLst/>
          </a:prstGeom>
        </p:spPr>
        <p:txBody>
          <a:bodyPr lIns="0" tIns="0" rIns="0" bIns="0" rtlCol="0" anchor="t">
            <a:spAutoFit/>
          </a:bodyPr>
          <a:lstStyle/>
          <a:p>
            <a:pPr algn="ctr">
              <a:lnSpc>
                <a:spcPts val="4533"/>
              </a:lnSpc>
            </a:pPr>
            <a:r>
              <a:rPr lang="en-US" sz="3238" spc="204" dirty="0" err="1">
                <a:solidFill>
                  <a:srgbClr val="FFFFFF"/>
                </a:solidFill>
                <a:latin typeface="Bugaki"/>
              </a:rPr>
              <a:t>Hakekat</a:t>
            </a:r>
            <a:r>
              <a:rPr lang="en-US" sz="3238" spc="204" dirty="0">
                <a:solidFill>
                  <a:srgbClr val="FFFFFF"/>
                </a:solidFill>
                <a:latin typeface="Bugaki"/>
              </a:rPr>
              <a:t> </a:t>
            </a:r>
            <a:r>
              <a:rPr lang="en-US" sz="3238" spc="204" dirty="0" err="1">
                <a:solidFill>
                  <a:srgbClr val="FFFFFF"/>
                </a:solidFill>
                <a:latin typeface="Bugaki"/>
              </a:rPr>
              <a:t>Arsip</a:t>
            </a:r>
            <a:endParaRPr lang="en-US" sz="3238" spc="204" dirty="0">
              <a:solidFill>
                <a:srgbClr val="FFFFFF"/>
              </a:solidFill>
              <a:latin typeface="Bugaki"/>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withEffect">
                                  <p:stCondLst>
                                    <p:cond delay="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par>
                                <p:cTn id="8" presetID="26" presetClass="emph" presetSubtype="0" fill="remove" nodeType="withEffect">
                                  <p:stCondLst>
                                    <p:cond delay="0"/>
                                  </p:stCondLst>
                                  <p:childTnLst>
                                    <p:animEffect transition="out" filter="fade">
                                      <p:cBhvr>
                                        <p:cTn id="9" dur="2000" tmFilter="0, 0; .2, .5; .8, .5; 1, 0"/>
                                        <p:tgtEl>
                                          <p:spTgt spid="2"/>
                                        </p:tgtEl>
                                      </p:cBhvr>
                                    </p:animEffect>
                                    <p:animScale>
                                      <p:cBhvr>
                                        <p:cTn id="10" dur="1000" autoRev="1" fill="hold"/>
                                        <p:tgtEl>
                                          <p:spTgt spid="2"/>
                                        </p:tgtEl>
                                      </p:cBhvr>
                                      <p:by x="105000" y="105000"/>
                                    </p:animScale>
                                  </p:childTnLst>
                                </p:cTn>
                              </p:par>
                              <p:par>
                                <p:cTn id="11" presetID="32" presetClass="emph" presetSubtype="0" fill="remove" nodeType="withEffect">
                                  <p:stCondLst>
                                    <p:cond delay="0"/>
                                  </p:stCondLst>
                                  <p:childTnLst>
                                    <p:animRot by="120000">
                                      <p:cBhvr>
                                        <p:cTn id="12" dur="200" fill="hold">
                                          <p:stCondLst>
                                            <p:cond delay="0"/>
                                          </p:stCondLst>
                                        </p:cTn>
                                        <p:tgtEl>
                                          <p:spTgt spid="3"/>
                                        </p:tgtEl>
                                        <p:attrNameLst>
                                          <p:attrName>r</p:attrName>
                                        </p:attrNameLst>
                                      </p:cBhvr>
                                    </p:animRot>
                                    <p:animRot by="-240000">
                                      <p:cBhvr>
                                        <p:cTn id="13" dur="400" fill="hold">
                                          <p:stCondLst>
                                            <p:cond delay="400"/>
                                          </p:stCondLst>
                                        </p:cTn>
                                        <p:tgtEl>
                                          <p:spTgt spid="3"/>
                                        </p:tgtEl>
                                        <p:attrNameLst>
                                          <p:attrName>r</p:attrName>
                                        </p:attrNameLst>
                                      </p:cBhvr>
                                    </p:animRot>
                                    <p:animRot by="240000">
                                      <p:cBhvr>
                                        <p:cTn id="14" dur="400" fill="hold">
                                          <p:stCondLst>
                                            <p:cond delay="800"/>
                                          </p:stCondLst>
                                        </p:cTn>
                                        <p:tgtEl>
                                          <p:spTgt spid="3"/>
                                        </p:tgtEl>
                                        <p:attrNameLst>
                                          <p:attrName>r</p:attrName>
                                        </p:attrNameLst>
                                      </p:cBhvr>
                                    </p:animRot>
                                    <p:animRot by="-240000">
                                      <p:cBhvr>
                                        <p:cTn id="15" dur="400" fill="hold">
                                          <p:stCondLst>
                                            <p:cond delay="1200"/>
                                          </p:stCondLst>
                                        </p:cTn>
                                        <p:tgtEl>
                                          <p:spTgt spid="3"/>
                                        </p:tgtEl>
                                        <p:attrNameLst>
                                          <p:attrName>r</p:attrName>
                                        </p:attrNameLst>
                                      </p:cBhvr>
                                    </p:animRot>
                                    <p:animRot by="120000">
                                      <p:cBhvr>
                                        <p:cTn id="16" dur="400" fill="hold">
                                          <p:stCondLst>
                                            <p:cond delay="16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95B7987F-03EC-403F-AB47-586219D3BBC2}"/>
  <p:tag name="ISPRING_RESOURCE_FOLDER" val="D:\Kuliah\Sem 3\Kreativitas, Inovasi, Kewirausahaan TP\APK, HKI\inshallah fiks\PPT android fiks\"/>
  <p:tag name="ISPRING_PRESENTATION_PATH" val="D:\Kuliah\Sem 3\Kreativitas, Inovasi, Kewirausahaan TP\APK, HKI\inshallah fiks\PPT android fiks.pptx"/>
  <p:tag name="ISPRING_PROJECT_VERSION" val="9.3"/>
  <p:tag name="ISPRING_PROJECT_FOLDER_UPDATED" val="1"/>
  <p:tag name="ISPRING_SCREEN_RECS_UPDATED" val="D:\Kuliah\Sem 3\Kreativitas, Inovasi, Kewirausahaan TP\APK, HKI\inshallah fiks\PPT android fiks\"/>
  <p:tag name="ISPRING_PRESENTATION_COURSE_TITLE" val="PPT android fiks"/>
  <p:tag name="ISPRING_LMS_API_VERSION" val="SCORM 2004 (2nd edition)"/>
  <p:tag name="ISPRING_ULTRA_SCORM_COURSE_ID" val="BCA610ED-D56A-42D1-A6FE-8D32AF8C786E"/>
  <p:tag name="ISPRING_CMI5_LAUNCH_METHOD" val="any window"/>
  <p:tag name="ISPRINGCLOUDFOLDERID" val="1"/>
  <p:tag name="ISPRINGONLINEFOLDERID" val="1"/>
  <p:tag name="ISPRING_OUTPUT_FOLDER" val="[[&quot;\uFFFD\uFFFD\uFFFD@{0BAFFEDC-B28D-4569-9DD9-C3047805EE5E}&quot;,&quot;D:\\Kuliah\\Sem 3\\Kreativitas, Inovasi, Kewirausahaan TP\\APK, HKI\\inshallah fiks&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PASSING_SCORE" val="80.000000"/>
  <p:tag name="ISPRING_CURRENT_PLAYER_ID" val="universal"/>
  <p:tag name="ISPRING_FIRST_PUBLISH" val="1"/>
  <p:tag name="ISPRING_ULTRA_SCORM_COURCE_TITLE" val="Kearsipan OTKP"/>
  <p:tag name="ISPRING_PRESENTATION_TITLE" val="Kearsipan OTKP"/>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MPZNVyqMDbmwGAAAoGQAAHQAAAHVuaXZlcnNhbC9jb21tb25fbWVzc2FnZXMubG5nrVnbbuM2EH0vsP9AGAjQAtvsboFdFEXiBS0zthBZ1Ep0vGlRCIxF20Qk0dXFifvUr+mH9Us6pGTH3gskOQGSIJIxZ4bDM2eG9MXHxyRGG5HlUqWXvXfnb3tIpHMVyXR52Zuyq59/7aG84GnEY5WKy16qeuhj/9UPFzFPlyVfCvj/1Q8IXSQiz+Ex7+unp2cko8ueNwixZZEgsAcOCbFv49DBA+KEA2xdh4yGAzKy3V5/pFABPyuB7sRSpikEgdTCvMhjGYmLNzVqNyeUMToJPewSp9cfqKJQCRrw7DQ0F9/YI8xs6oaDKQC7Qa/v8o1c8gJSiO5KgE/z07ADwpjtjgARz+dgIO9kLIstCkRRQC5ORXXsIen1g9MzyKi3Sx9T6665mw5tCmnz/SprBhJWWEZSoZRnmUlcB0DPwbfEDwOLAKiGpiwMpp5HfUaGEKFmi0zKuNoQmaNUFSgv12uVFSJCMjWE4kcZTlSn3ATXthuCe7O++rXt2Ow2nFCda1ZmKQLnL+bEpf4EO0foi8ULwHs+CYjLIJ3emDLa63uZyEVaiAytV6pQXfA0zUI3pFehRacuqxmHzj5NSWB23p1OBsQ/0yV9xiiD9ew+Cs46OLoBP98g1A04O41QMwwJmGD/usqJ5RN4MQxnNhv3+lYmuKbNgyxWSAbrTIuS2PC4rPhVa2eTu53SYc+rdWMX94DP75usLTqB+rsNHToCsbRHEJZK1jzdIkct1Y+/fPjw+O79h586wQRAKOcYCBmk929bALnMp04lCqFLPsNu67/d7OiUObYLhK7/6WYN1L0BvsLfRrup7wPJa4bagVEMnQuHGMW4VSVa8Y3QzWcjxYPRBygCmdV9R38wV/AiLRsrbEgnGEgEdcV829IEhUJQWbZ9XclOWaxUBu5yFMmc38VALe1Ts0p/vq7qr+KW0lIFAhaphMv0vNn1zHUoHhqSTYDdeKTVYr8oQDqCN5Te6LJ5DS4e0ljxCC0yAYA0QHy9juW8FtGa917Mt41R+HgGTQzITp0A9Gu4e9PrkzRCw4zrxXZE8XFAfADIeC6yE2xDw3VjjnAcd0MY26OxA79MhzCWy1UMv0XXODwCTPBEo1LUcoyDYEb9oU6aVmOO1jzPH1QWHbH0cD+bgG3XolAIFjsA181yDwz8kDD7ZZmYF81gECU2/K7rCpYKBAyZEQNdUkmZF1A2yToWhTDRSr0UPq8GJbFQUF+xgNnJcB+8m2JrpLmDp641DgdsL6EOL9P5qqUdFOc36+OwGkqgySHnG2Oq0WDW/AzqAmJIu1jQa9DA6y4WtwSGRPjTZHMwrYLu7URpJ3pzrjUm3taDhGbTRqoyhzc6JSBNZkfy825uAgJ93WU2dr6jrRXqbhJbyo2AOLJIZI2OQO4tMtRF9Wlq/x5eYdsxnfpL6vGtmfp4tOHpXB8n5lzv6RY+i2RkPtO0N/7/KuXfiBe11J/VXcIdks9nXeM5aizfqQheFCJZF02udcLq8E+JQpf4d0Nos/TT/O+H8hfZmYMx/tn7c3Rc6LJHjUE8M1Ptd+ulI6knfwIDi26OMGPE7a3G2u3AprojNp87nuxs9+romGGnC9Xe2qU1gKvQqRjBGHJsIg9g1EmgC7W3NWePw/DNqaO9/YwMAptB15mJu1wWjZ5NPbfur6acT2+sBzPrUbNhNnPI0S0HQMYygfijFpjTCdlloGoRRyuZqTKOTPnH8t60CchtmYivp+FFphLzNub5jv5Vm/r4nCiqxfmVU6/DPLWv4Nb7c1DAp+9SQLAPY4yFXUvPPpau9rilEZSPToXDgt3oBHWU8GK+gna8UGUatQSqjmBDcoUBrF5zIHjWPIXVAF+EUb1F9dvfOoHoiQ5ElOzB/nBVIfI/O4PoZewxqsuLQjwWzUDTgWFRENKrK5jkFosmC4YHxyGbhzZW9VF5Z9fy5MxsYP+LHEl51RQTlcCr82a/TF/YGbJgxrA1nkD9BabcVJnB0NkFYUc3i059ONLVlWsBEAwQTBaxQOSR63rrgqovfkCZzSGt15/w7B5knSkVd4rNbKAup6Lbmp7uQMoilmmnyJ/XVPWCme2FeDg0F0KQSTjv31czRAQHznl9MxSrZWswa4xd6Bpf4IlIFl0BfUL2Fz76UsNcIDiK628m/vvn3yb76pKw1mSQver5SfQ2X/ft/VNuvtO4eHPwFcf/UEsDBBQAAgAIAAw9k1U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DD2TVVmeMImVAwAA3hAAACcAAAB1bml2ZXJzYWwvZmxhc2hfcHVibGlzaGluZ19zZXR0aW5ncy54bWztWM1yGkcQvvMUU5vy0axky7GjWlA5sFQoS0BpN7Z1Ug07Azul+dnMDxif/DR+sDxJenYAQyTbK9skqkoOFGxP99ffdPd075CcvRMcLag2TMlOdNw+ihCVhSJMzjvR7/ng8YsIGYslwVxJ2omkitBZt5VUbsqZKTNqLagaBDDSnFa2E5XWVqdxvFwu28xU2q8q7izgm3ahRFxpaqi0VMcVxyv4squKmmiN0AAAPkLJtVm31UIoCUgXijhOESPAXDK/KcwHHJsyioPaFBc3c62cJD3FlUZ6Pu1EP/XS/nH/6UYnQPWZoNLHxHRB6MX2FBPCPAvMM/aeopKyeQl0n5xEaMmILeufsddP4tsoNXbYOvYoPQUxkHYNL6jFBFscHoM/S99ZsxEEEVlJLFiRwwry++9E/fz6t6tJenk+HL26zsfj83w4CSRqm3gfJ4n3HSVASDld0K2fBFuLixJ4g80Mc0OTeFe0UWM+g7iwbAExoX+jOXOcZ66qlLZdqx2taewKt/Q+A5PMlNzbu39GU8UhtTUpqFIxpWSEBd1JdnbD5AA0jyM0gzjxVScaV1SiDEsoMGYxZ8UWwLipsczWhTVYa7/UDHMEeHACKLrIok8Uws6KEmtDd6ltVoxPa9F9oxwnaKUc4uyGIqsQhNgJ+FVStJt/NNNK1FKoUIsMZ+BxweiSkrM6XmvAzzm6AhfCgSUch4pTGzz84dh7NKUzpQGX4gUcHpAzE/Db9wKusDGfQPGG46PsfNhPr4ejfvr2kd8gJgssi3uCQ01RUdmD4OMVkspu7CAcBXaG1kkhjNRrTfbW/vY0bMsa8vyDsrGHb5hwHP9I+G1AdqAPmPLDeLlP4r/KoLHbEi/qg+4Pbw0NR5xBSgImLBTQkphct8EGgAWWSEm+QriAzmx821gw5QxIQoMI0ObbGQZ7KNP6aQ7tEzxqQnUjyKPjJ09Pnv38/MUvp+34zw8fH3/RaD2zJhx7d2Fo9b44tW7ZDpQWvnrIjv1wlKeXL3v58PUwv7rO07f5PkDN6Xa7TmI/Su6eLH5UPdjBMrlMXzdJzggi0agu0qwR3LiJ1vhVE63LMAknO1OwEQXobPNwUqG3cSYYVMLB6vQfqrXvfosJxXqYWnvIgfveQ/pfjdvDfm0+UOSy9GL46/i8//+Z/bciGJ6218+9+2YS33kh9iuCSSYgrP49ZXuL7j47OYIb7J1LrRag7f8n0W39BVBLAwQUAAIACAAMPZNVI/dFUGcDAAChDAAAIQAAAHVuaXZlcnNhbC9mbGFzaF9za2luX3NldHRpbmdzLnhtbJVX207jMBB95yuq7jtdCrsFKUTqDQltF9DS7bvTTFurjh3ZTtn+/Y5jJ3HahAYiJDxzjj2X47EI1J7y3gGkooI/9of98KrXC9aZlMD1EpKUEQ29iCh4jh/7T38Xi/7AQgQT8h20pnyrjKWw9SgCo0xrwa/Xgmvc55oLmRDWD7895T/BIEdeYgkMqytnQ9ZQHfNjeD+ZdaK4M+4mo9n0oY2wFklK+HEhtuI6Iuv9VoqMxya0W/O10XbHFCSjfH8xIkaVftaQ1GKa38yH82E3SipBKTAhPczGw/HPiyxGImBl9qO7+7txR0511OeNOaEdqKI6p42Go9vRXRstJVuoF3k6n93MbtvxHHevd+XTuCxBwz99MXMU/xHklzYXaZZ+RSOpFFtT0BPOyHwXOUyQGK8fEmYP5rtIMAmZgy4KUjEaYxuEjK0Uv5uvDdxWS/enPyQCc7elYG+mCSfTwygkYhBuCFMQDIqldaqd+HjNNN6mEuCbKtAbpvhGMgWhlplDVbYK9wc+KI89kDNUiJVgWQJTG7AHrNsr/HQ6yQeLH19p8wKUcHBGL8LKWCFfsK5nSM9YId9Nu145O57BTz2WUwhiQlw3vfJbbq366AVOcFnUq1gVXnPSwlxz5R3tDAUmETGEua6WNAHTtWCQ22xIg7OYAk4OdEs0Pky/DS465smoYHDicFJrFlagqWbQpLe1yKTCYNC9qkuvwWMp9uVQY72AjS7QdWPVFPNc+FrI1x2k7vYrC2fXPY2vyWM/IXIPcikEU/2e4+ENxKLbd/mcYeY1vqYgn/lGeJz87DYSFxpUV7Cwl7ArnGhN1rsEY2pLoaypbW1zBwN3bFNreZZEIOeoCAqFJOs2i9vR7Y7hr15R+IC4TmhxWqbe4Xac0FLxnsFJAIhc74r7YBfWk2RMUwYHKKaKZ8gTbsssUKj/pnyNvOqi9CydFOmGUKUUH1d3NBBWGFczw3o6qF6TSOWp1YbKpZFfTEojVx9kDU5Mta3R31REbFetoiTT4l0TqV2LqrVLnxxgzGmSTyF06FI2TR7LYUKkrjC5swj4zF6FYF6ucrMywwZPG8XM2nDYRMk9p4N2iTc03EgAf8jmxivvGfgFx0gQGb+UkNq70OC2bMwRX858ZuO0T1IdDDyTbU7ZBvwb/zUJ/wNQSwMEFAACAAgADD2TVRi8N4iNAwAAaBAAACYAAAB1bml2ZXJzYWwvaHRtbF9wdWJsaXNoaW5nX3NldHRpbmdzLnhtbO1YW5PSSBR+51d0xfJR4qi76lRgyoVMSTkD1CRe5mmqSTeky75k+wLik7/GH+Yv8XQaEBwcMyrubtU+UKRP9/nO7etzCMnJO8HRnGrDlOxER+37EaKyUITJWSd6mZ/eexIhY7EkmCtJO5FUETrptpLKTTgzZUathaMGAYw0x5XtRKW11XEcLxaLNjOV9ruKOwv4pl0oEVeaGiot1XHF8RK+7LKiJlohNACAj1BypdZttRBKAtK5Io5TxAh4LpkPCvPnVvAoDqcmuHg708pJ0lNcaaRnk050p5f2j/oP12cCUp8JKn1KTBeEXmyPMSHMO4F5xt5TVFI2K8HbB48itGDElvVj7M8n8XWUGjtEjj1KT0EKpF3BC2oxwRaHZbBn6Ttr1oIgIkuJBSty2EE+/E7Uz6+eX47Ti7PB8MVVPhqd5YNxcKLWiXdxknjXUAIOKacLurGTYGtxUYLfoDPF3NAk3hatjzFfQFxYNoec0K/cnDrOM1dVStuu1Y7WbmwLN+59AyaZKrkTu1+jieJQ2dopIKmYUDLEAnIwPpURmkJi+LITjSoqUYYlEIpZzFmx0TBuYiyzNZFOV6efaYY5ArIA4yk6z6IvNkMoRYm1odu+rHeMr2PRfa0cJ2ipHOLsLUVWIcipE/BUUrRdcDTVStRSjo1FhjOwOGd0QclJnaAV4LcMXYIJ4UAT6F9xaoOFvx17jyZ0qjTgUjyHywJyZgJ++1bAFTbmCyhe+3g3Oxv006vBsJ++uesDxGSOZXFLcCARFZU9CD5eIqnsWg/SUWBnaF0Uwki91yS29o+XYcNjqPMvqsYOvmHCcfwr4TcJ2YI+YMkPY+U2hf+uB43NlnheX3R/eWtouOIMShIwYaOAbsXkqu81ACywREryJcIFtGLj28acKWdAEhpEgDY/7mHQB5rWqxnMRrCoCdWNIO8fPXj46I8/Hz95etyOP334eO9GpdWQGnPszYUp1btxTF3TPVVaePaQLf3BME8vnvXywatBfnmVp2/yXYDap+vtOon97Ng/Svxs+nqSTP65UTK+SF81KccQYm/EhDRrBDdqcmr0osmpizD7xltzr5EL0Mtm4W5CN+NMMKj9wZj5m9i194cKu5FegZCHYde/OVV7L+L/qWrMKrOva6GMCuaVflP7OlDWsvR88NforH/Q9LFm+fsPku5n0xdWm/fHnRfGJN77RtsC+e6/A93WZ1BLAwQUAAIACAAMPZNV4OEvd64BAABuBgAAHwAAAHVuaXZlcnNhbC9odG1sX3NraW5fc2V0dGluZ3MuanONlMFvgjAUxu/+FYRdFzORDd1NhSVLPCyZt2WHgk8klrZpC5MZ//dRdFpK2aQX+fzxvb4H/Q4Dp77cxHWenUPzu7l/a983GihN8gLu2zru0XOluwJna1hlOeCMgGsg5e+jF/l4JWzGLmlM4+pd2QrNz6Xqnw3CQseZxYJbNGHRSpvhlwXc28DvVmvntk4taXOOCykpGSaUSCBySCjPUcO4dy/NpXdowLQE/g+6QQm0TB+9yTzsJa+O/jwIF1OdS2jOEKmWNKXDGCW7lNOCrM/1x2rp9LZiwOs3vusrizMhXyXkZuFoFHmR108yDkLAue40nHmzJyuMUQxYbyjwJ/7sD7Rl3B2oQZeZyOQvHXjBOPB1mqEUOlNaROEoHLcxUnt1ptkpfuIk7GVfMwyjCvgtVpQV7IYXyDhN1US6aKCWFcUUrTOSnrhwqpaVU5tVtn3fRhMZw5jy9eWreFBLZzrDaB0zahyzreXU5n3pckM0SOvhFkbVpS0XsE0kNrE/0EzxmlSt/UgzbNT9R9054jvgK0pxHaCOi6REyTavI6Vu4FOPButek5u7Mrc1OP4AUEsDBBQAAgAIAAw9k1WUE7MiaQAAAG4AAAAcAAAAdW5pdmVyc2FsL2xvY2FsX3NldHRpbmdzLnhtbA3MMQ6DMAxA0Z1TWN4p7daBwMZWltIDWMRFkRwbkYDg9mT7w9Nv+zMKHLylYOrw9XgisM7mgy4Of9NQvxFSJvUkpuxQDaHvqlZsJvlyzgUmWIUu3iaOJTKPFIscdhGo4VNe/8Aem666AVBLAwQUAAIACAAOPZNV8hocUuwAAACwDgAAFwAAAHVuaXZlcnNhbC91bml2ZXJzYWwucG5n6wzwc+flkuJiYGDg9fRwCWJgYE5kYGDq52ADijwxPVQJpBiLg9ydGNadk3kJ5LCkO/o6MjBs7Of+k8gK5HMWeEQWMzDwHQZhxuP5K1KADFdPF8eQiri31zfyNhgwHDD4t38T/5c2oymNE7k0J+s+7YjhZmBo6OFkZmDgmGkAZE4gmSnre0PCeZKK56Qvr658bGFkYNhApkGjzFHmKHOUOcocZY4yR5mjzFHmKHOUOcoknRlglAjqki25O+fzzqXv+9R4gGL1PhIMDA4nQF20FhKYKdd2MT479y+3kedBGLCXyeDp6ueyzimhCQBQSwMEFAACAAgADj2TVeTsVwxKAAAAagAAABsAAAB1bml2ZXJzYWwvdW5pdmVyc2FsLnBuZy54bWyzsa/IzVEoSy0qzszPs1Uy1DNQsrfj5bIpKEoty0wtV6gAigEFIUBJoRLINUJwyzNTSjJslSxMkJRkpGamZ5TYKpkZIwT1gUYCAFBLAQIAABQAAgAIADZZplI2YVgCRwMAAOEJAAAUAAAAAAAAAAEAAAAAAAAAAAB1bml2ZXJzYWwvcGxheWVyLnhtbFBLAQIAABQAAgAIAAw9k1XKowNubAYAACgZAAAdAAAAAAAAAAEAAAAAAHkDAAB1bml2ZXJzYWwvY29tbW9uX21lc3NhZ2VzLmxuZ1BLAQIAABQAAgAIAAw9k1UVHmAbowAAAH8BAAAuAAAAAAAAAAEAAAAAACAKAAB1bml2ZXJzYWwvcGxheWJhY2tfYW5kX25hdmlnYXRpb25fc2V0dGluZ3MueG1sUEsBAgAAFAACAAgADD2TVVmeMImVAwAA3hAAACcAAAAAAAAAAQAAAAAADwsAAHVuaXZlcnNhbC9mbGFzaF9wdWJsaXNoaW5nX3NldHRpbmdzLnhtbFBLAQIAABQAAgAIAAw9k1Uj90VQZwMAAKEMAAAhAAAAAAAAAAEAAAAAAOkOAAB1bml2ZXJzYWwvZmxhc2hfc2tpbl9zZXR0aW5ncy54bWxQSwECAAAUAAIACAAMPZNVGLw3iI0DAABoEAAAJgAAAAAAAAABAAAAAACPEgAAdW5pdmVyc2FsL2h0bWxfcHVibGlzaGluZ19zZXR0aW5ncy54bWxQSwECAAAUAAIACAAMPZNV4OEvd64BAABuBgAAHwAAAAAAAAABAAAAAABgFgAAdW5pdmVyc2FsL2h0bWxfc2tpbl9zZXR0aW5ncy5qc1BLAQIAABQAAgAIAAw9k1WUE7MiaQAAAG4AAAAcAAAAAAAAAAEAAAAAAEsYAAB1bml2ZXJzYWwvbG9jYWxfc2V0dGluZ3MueG1sUEsBAgAAFAACAAgADj2TVfIaHFLsAAAAsA4AABcAAAAAAAAAAAAAAAAA7hgAAHVuaXZlcnNhbC91bml2ZXJzYWwucG5nUEsBAgAAFAACAAgADj2TVeTsVwxKAAAAagAAABsAAAAAAAAAAQAAAAAADxoAAHVuaXZlcnNhbC91bml2ZXJzYWwucG5nLnhtbFBLBQYAAAAACgAKAAYDAACSGgAAAAA="/>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52392A7C-1776-4857-B5F4-8D245E1B5CEF}:263"/>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93C62DFE-A409-400C-8F93-AEA962A28135}:264"/>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400C6623-DD73-4E25-8B1C-ACF1C62BBF68}:26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3190D5B4-5F71-44F5-91F6-94F2E748FE78}:266"/>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D8128530-A41D-4B6A-B31F-996AD01F4251}:267"/>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46A71760-E624-4B88-BDEA-28C786FC5E6B}:268"/>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0BEB35A7-1367-444B-98F8-4EF260AE548F}:269"/>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C5C4A629-BA5A-490B-93F7-B44C7A435B50}:270"/>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B33E3DB2-8448-4D5C-B522-C85E88435619}:271"/>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2BDC9C17-16F9-4648-8D9E-6B10BEBBDC8F}:272"/>
</p:tagLst>
</file>

<file path=ppt/tags/tag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24DE7A9B-5A50-4F48-BFDA-A2B1A149BDB0}:256"/>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7C085680-C79C-495C-8DEF-9CD991FB588D}:273"/>
</p:tagLst>
</file>

<file path=ppt/tags/tag2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0EDD979C-3D4B-4124-8DEB-C9AA2ED67E94}:274"/>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9CFB4F8B-C09A-4DC7-B5CB-A40266AE9B89}:275"/>
</p:tagLst>
</file>

<file path=ppt/tags/tag2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E0300D89-A89B-4AED-8DA4-66AFBB98A663}:276"/>
</p:tagLst>
</file>

<file path=ppt/tags/tag2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D63CC5F5-8B6A-49D2-B4EC-F6DB98F7D364}:277"/>
</p:tagLst>
</file>

<file path=ppt/tags/tag2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65663101-47BB-4521-B0BA-8B80BA788174}:278"/>
</p:tagLst>
</file>

<file path=ppt/tags/tag2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9ECC4133-7693-44B7-84DA-371B20486DDB}:279"/>
</p:tagLst>
</file>

<file path=ppt/tags/tag2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C0B62CC6-0AA2-4FB2-8369-C8AB7FB47019}:280"/>
</p:tagLst>
</file>

<file path=ppt/tags/tag2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4A211C47-0650-41E7-B987-33F6AC59D3C7}:281"/>
</p:tagLst>
</file>

<file path=ppt/tags/tag2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AA3098BE-0489-4F95-A5DD-F56238E9CEDD}:282"/>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B7D5633A-E7F3-4458-8C71-B16D533C0917}:290"/>
</p:tagLst>
</file>

<file path=ppt/tags/tag3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AA7EFB48-2880-4C7B-BB8F-2EE85AECF485}:283"/>
</p:tagLst>
</file>

<file path=ppt/tags/tag3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9DEEE02C-1C4E-4DD1-A67E-D9D2D032732C}:284"/>
</p:tagLst>
</file>

<file path=ppt/tags/tag3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1D3767E5-01DC-4554-A589-6684366DDEB9}:285"/>
</p:tagLst>
</file>

<file path=ppt/tags/tag3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967E3B72-8CFD-4A59-9203-D932D94F843D}:286"/>
</p:tagLst>
</file>

<file path=ppt/tags/tag3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6583695B-3395-46A9-BA74-050C53CFA481}:289"/>
</p:tagLst>
</file>

<file path=ppt/tags/tag3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D745C181-B6B9-43C9-BF20-D41889C2AF3A}:288"/>
</p:tagLst>
</file>

<file path=ppt/tags/tag3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ISPRING_QUIZ_FULL_PATH" val="D:\Kuliah\Sem 3\Kreativitas, Inovasi, Kewirausahaan TP\APK, HKI\inshallah fiks\PPT android fiks\quiz\quiz1.quiz"/>
  <p:tag name="ISPRING_QUIZ_RELATIVE_PATH" val="PPT android fiks\quiz\quiz1.quiz"/>
  <p:tag name="GENSWF_SLIDE_UID" val="{CA04DAF6-D9BB-4951-8B75-16BB10513AF3}:287"/>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11046A1D-3F21-4BC4-8F1F-3201950AC7DC}:257"/>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D4F59424-3373-4744-BCD4-F35D7BC88D6A}:25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910EC44A-12AC-4A20-8E15-09CE03C17E0D}:25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45E07C21-20C0-4B80-89BE-8BE2D36C762A}:260"/>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4BAF6887-92BA-4104-9D98-B8E16EE57294}:261"/>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b3979bcf1eb9da8c2092784ebf989195cc6846b3"/>
  <p:tag name="GENSWF_SLIDE_UID" val="{C9B1E4CC-569C-4B96-B3C6-7765DC76DF23}:2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TotalTime>
  <Words>1707</Words>
  <Application>Microsoft Office PowerPoint</Application>
  <PresentationFormat>Peragaan Layar (16:9)</PresentationFormat>
  <Paragraphs>323</Paragraphs>
  <Slides>35</Slides>
  <Notes>35</Notes>
  <HiddenSlides>0</HiddenSlides>
  <MMClips>2</MMClips>
  <ScaleCrop>false</ScaleCrop>
  <HeadingPairs>
    <vt:vector size="6" baseType="variant">
      <vt:variant>
        <vt:lpstr>Font Dipakai</vt:lpstr>
      </vt:variant>
      <vt:variant>
        <vt:i4>11</vt:i4>
      </vt:variant>
      <vt:variant>
        <vt:lpstr>Tema</vt:lpstr>
      </vt:variant>
      <vt:variant>
        <vt:i4>1</vt:i4>
      </vt:variant>
      <vt:variant>
        <vt:lpstr>Judul Slide</vt:lpstr>
      </vt:variant>
      <vt:variant>
        <vt:i4>35</vt:i4>
      </vt:variant>
    </vt:vector>
  </HeadingPairs>
  <TitlesOfParts>
    <vt:vector size="47" baseType="lpstr">
      <vt:lpstr>Bugaki</vt:lpstr>
      <vt:lpstr>Open Sans</vt:lpstr>
      <vt:lpstr>Open Sans Extra Bold</vt:lpstr>
      <vt:lpstr>Inters</vt:lpstr>
      <vt:lpstr>Calibri</vt:lpstr>
      <vt:lpstr>Segoe UI Semibold</vt:lpstr>
      <vt:lpstr>Segoe UI</vt:lpstr>
      <vt:lpstr>Open Sans Bold</vt:lpstr>
      <vt:lpstr>Open Sans Bold Italics</vt:lpstr>
      <vt:lpstr>Funtastic</vt:lpstr>
      <vt:lpstr>Arial</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Kearsipan OTKP</dc:title>
  <cp:lastModifiedBy>Galang Aditya Saputra</cp:lastModifiedBy>
  <cp:revision>57</cp:revision>
  <dcterms:created xsi:type="dcterms:W3CDTF">2006-08-16T00:00:00Z</dcterms:created>
  <dcterms:modified xsi:type="dcterms:W3CDTF">2022-12-19T06:57:53Z</dcterms:modified>
  <dc:identifier>DAFUybjJoXw</dc:identifier>
</cp:coreProperties>
</file>